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3" r:id="rId7"/>
    <p:sldId id="267" r:id="rId8"/>
    <p:sldId id="268" r:id="rId9"/>
    <p:sldId id="269" r:id="rId10"/>
    <p:sldId id="270"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6" d="100"/>
          <a:sy n="106" d="100"/>
        </p:scale>
        <p:origin x="-39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5B48C82-F7A7-4F9A-ACFD-6E262BCF2E80}" type="datetimeFigureOut">
              <a:rPr lang="en-US" smtClean="0"/>
              <a:pPr/>
              <a:t>5/1/2019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806E79-B789-4C28-9AB5-1F71F58A161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5B48C82-F7A7-4F9A-ACFD-6E262BCF2E80}" type="datetimeFigureOut">
              <a:rPr lang="en-US" smtClean="0"/>
              <a:pPr/>
              <a:t>5/1/2019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806E79-B789-4C28-9AB5-1F71F58A161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5B48C82-F7A7-4F9A-ACFD-6E262BCF2E80}" type="datetimeFigureOut">
              <a:rPr lang="en-US" smtClean="0"/>
              <a:pPr/>
              <a:t>5/1/2019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806E79-B789-4C28-9AB5-1F71F58A161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5B48C82-F7A7-4F9A-ACFD-6E262BCF2E80}" type="datetimeFigureOut">
              <a:rPr lang="en-US" smtClean="0"/>
              <a:pPr/>
              <a:t>5/1/2019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806E79-B789-4C28-9AB5-1F71F58A161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B48C82-F7A7-4F9A-ACFD-6E262BCF2E80}" type="datetimeFigureOut">
              <a:rPr lang="en-US" smtClean="0"/>
              <a:pPr/>
              <a:t>5/1/2019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806E79-B789-4C28-9AB5-1F71F58A161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5B48C82-F7A7-4F9A-ACFD-6E262BCF2E80}" type="datetimeFigureOut">
              <a:rPr lang="en-US" smtClean="0"/>
              <a:pPr/>
              <a:t>5/1/2019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806E79-B789-4C28-9AB5-1F71F58A161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5B48C82-F7A7-4F9A-ACFD-6E262BCF2E80}" type="datetimeFigureOut">
              <a:rPr lang="en-US" smtClean="0"/>
              <a:pPr/>
              <a:t>5/1/2019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806E79-B789-4C28-9AB5-1F71F58A161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5B48C82-F7A7-4F9A-ACFD-6E262BCF2E80}" type="datetimeFigureOut">
              <a:rPr lang="en-US" smtClean="0"/>
              <a:pPr/>
              <a:t>5/1/2019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806E79-B789-4C28-9AB5-1F71F58A161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B48C82-F7A7-4F9A-ACFD-6E262BCF2E80}" type="datetimeFigureOut">
              <a:rPr lang="en-US" smtClean="0"/>
              <a:pPr/>
              <a:t>5/1/2019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806E79-B789-4C28-9AB5-1F71F58A161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B48C82-F7A7-4F9A-ACFD-6E262BCF2E80}" type="datetimeFigureOut">
              <a:rPr lang="en-US" smtClean="0"/>
              <a:pPr/>
              <a:t>5/1/2019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806E79-B789-4C28-9AB5-1F71F58A161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B48C82-F7A7-4F9A-ACFD-6E262BCF2E80}" type="datetimeFigureOut">
              <a:rPr lang="en-US" smtClean="0"/>
              <a:pPr/>
              <a:t>5/1/2019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806E79-B789-4C28-9AB5-1F71F58A161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B48C82-F7A7-4F9A-ACFD-6E262BCF2E80}" type="datetimeFigureOut">
              <a:rPr lang="en-US" smtClean="0"/>
              <a:pPr/>
              <a:t>5/1/2019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806E79-B789-4C28-9AB5-1F71F58A161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academicwritingpro.com/essay-writing-service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info@academicwritingpro.com" TargetMode="External"/><Relationship Id="rId2" Type="http://schemas.openxmlformats.org/officeDocument/2006/relationships/hyperlink" Target="https://academicwritingpro.com/" TargetMode="External"/><Relationship Id="rId1" Type="http://schemas.openxmlformats.org/officeDocument/2006/relationships/slideLayout" Target="../slideLayouts/slideLayout1.xml"/><Relationship Id="rId4" Type="http://schemas.openxmlformats.org/officeDocument/2006/relationships/hyperlink" Target="mailto:support@academicwritingpro.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academicwritingpro.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academicwritingpro.com/essay-writing-services"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academicwritingpro.co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academicwritingpro.com/assignment-writing-service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371600"/>
          </a:xfrm>
          <a:solidFill>
            <a:schemeClr val="tx2">
              <a:lumMod val="75000"/>
            </a:schemeClr>
          </a:solidFill>
        </p:spPr>
        <p:txBody>
          <a:bodyPr>
            <a:noAutofit/>
          </a:bodyPr>
          <a:lstStyle/>
          <a:p>
            <a:r>
              <a:rPr lang="en-US" dirty="0">
                <a:solidFill>
                  <a:schemeClr val="bg1"/>
                </a:solidFill>
              </a:rPr>
              <a:t>Learning Academic Writing</a:t>
            </a:r>
            <a:r>
              <a:rPr lang="en-US" dirty="0"/>
              <a:t/>
            </a:r>
            <a:br>
              <a:rPr lang="en-US" dirty="0"/>
            </a:br>
            <a:endParaRPr lang="en-US" sz="3600" dirty="0">
              <a:solidFill>
                <a:schemeClr val="bg1"/>
              </a:solidFill>
            </a:endParaRPr>
          </a:p>
        </p:txBody>
      </p:sp>
      <p:sp>
        <p:nvSpPr>
          <p:cNvPr id="3" name="Subtitle 2"/>
          <p:cNvSpPr>
            <a:spLocks noGrp="1"/>
          </p:cNvSpPr>
          <p:nvPr>
            <p:ph type="subTitle" idx="1"/>
          </p:nvPr>
        </p:nvSpPr>
        <p:spPr>
          <a:xfrm>
            <a:off x="0" y="2373244"/>
            <a:ext cx="8991600" cy="4802256"/>
          </a:xfrm>
        </p:spPr>
        <p:txBody>
          <a:bodyPr/>
          <a:lstStyle/>
          <a:p>
            <a:endParaRPr lang="en-US" dirty="0"/>
          </a:p>
        </p:txBody>
      </p:sp>
      <p:pic>
        <p:nvPicPr>
          <p:cNvPr id="1026" name="Picture 2" descr="Learning Academic Writing Is Not Difficult ! You Just Need A right direction!">
            <a:extLst>
              <a:ext uri="{FF2B5EF4-FFF2-40B4-BE49-F238E27FC236}">
                <a16:creationId xmlns:a16="http://schemas.microsoft.com/office/drawing/2014/main" xmlns="" id="{89A77387-066B-4AD3-9C0C-EDBCFB543311}"/>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1371599"/>
            <a:ext cx="9144000" cy="5486401"/>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6AA5AB-14B4-415C-B3B1-22D9B3657DD2}"/>
              </a:ext>
            </a:extLst>
          </p:cNvPr>
          <p:cNvSpPr>
            <a:spLocks noGrp="1"/>
          </p:cNvSpPr>
          <p:nvPr>
            <p:ph type="title"/>
          </p:nvPr>
        </p:nvSpPr>
        <p:spPr>
          <a:xfrm>
            <a:off x="0" y="0"/>
            <a:ext cx="9144000" cy="1211262"/>
          </a:xfrm>
          <a:solidFill>
            <a:schemeClr val="tx2">
              <a:lumMod val="75000"/>
            </a:schemeClr>
          </a:solidFill>
        </p:spPr>
        <p:txBody>
          <a:bodyPr>
            <a:normAutofit/>
          </a:bodyPr>
          <a:lstStyle/>
          <a:p>
            <a:r>
              <a:rPr lang="en-US" b="1" dirty="0">
                <a:solidFill>
                  <a:schemeClr val="bg1"/>
                </a:solidFill>
              </a:rPr>
              <a:t>Provide a distinct conclusion</a:t>
            </a:r>
            <a:endParaRPr lang="en-US" sz="3600" dirty="0">
              <a:solidFill>
                <a:schemeClr val="bg1"/>
              </a:solidFill>
            </a:endParaRPr>
          </a:p>
        </p:txBody>
      </p:sp>
      <p:sp>
        <p:nvSpPr>
          <p:cNvPr id="3" name="Content Placeholder 2">
            <a:extLst>
              <a:ext uri="{FF2B5EF4-FFF2-40B4-BE49-F238E27FC236}">
                <a16:creationId xmlns:a16="http://schemas.microsoft.com/office/drawing/2014/main" xmlns="" id="{D2AB90EC-BC24-40BE-AD89-56219AA64A90}"/>
              </a:ext>
            </a:extLst>
          </p:cNvPr>
          <p:cNvSpPr>
            <a:spLocks noGrp="1"/>
          </p:cNvSpPr>
          <p:nvPr>
            <p:ph idx="1"/>
          </p:nvPr>
        </p:nvSpPr>
        <p:spPr>
          <a:xfrm>
            <a:off x="0" y="1600200"/>
            <a:ext cx="9144000" cy="4525963"/>
          </a:xfrm>
        </p:spPr>
        <p:txBody>
          <a:bodyPr>
            <a:normAutofit/>
          </a:bodyPr>
          <a:lstStyle/>
          <a:p>
            <a:pPr marL="0" indent="0">
              <a:buNone/>
            </a:pPr>
            <a:r>
              <a:rPr lang="en-US" sz="2000" dirty="0"/>
              <a:t>Ending of the subject is additionally most necessary section of educational writings. It must be meted in a way that it should mirror the preferred of your writing. </a:t>
            </a:r>
            <a:r>
              <a:rPr lang="en-US" sz="2000" u="sng" dirty="0">
                <a:hlinkClick r:id="rId2"/>
              </a:rPr>
              <a:t>write my essay service</a:t>
            </a:r>
            <a:r>
              <a:rPr lang="en-US" sz="2000" dirty="0"/>
              <a:t> grant you unique training to write temporarily stated, totally substantiated writing with interesting conclusion. A wonderful conclusion may pressure the reader to condone deficiencies on the section of creator in the primary body or center of the writing.</a:t>
            </a:r>
          </a:p>
          <a:p>
            <a:pPr marL="0" indent="0">
              <a:buNone/>
            </a:pPr>
            <a:endParaRPr lang="en-US" sz="1800" dirty="0"/>
          </a:p>
        </p:txBody>
      </p:sp>
    </p:spTree>
    <p:extLst>
      <p:ext uri="{BB962C8B-B14F-4D97-AF65-F5344CB8AC3E}">
        <p14:creationId xmlns:p14="http://schemas.microsoft.com/office/powerpoint/2010/main" xmlns="" val="3898483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1656ECF-AAD2-4DD2-A14A-D9172737F2B1}"/>
              </a:ext>
            </a:extLst>
          </p:cNvPr>
          <p:cNvSpPr>
            <a:spLocks noGrp="1"/>
          </p:cNvSpPr>
          <p:nvPr>
            <p:ph type="ctrTitle"/>
          </p:nvPr>
        </p:nvSpPr>
        <p:spPr>
          <a:xfrm>
            <a:off x="0" y="0"/>
            <a:ext cx="9144000" cy="1470025"/>
          </a:xfrm>
          <a:solidFill>
            <a:schemeClr val="tx2">
              <a:lumMod val="75000"/>
            </a:schemeClr>
          </a:solidFill>
        </p:spPr>
        <p:txBody>
          <a:bodyPr>
            <a:normAutofit/>
          </a:bodyPr>
          <a:lstStyle/>
          <a:p>
            <a:r>
              <a:rPr lang="en-US" sz="6000" dirty="0">
                <a:solidFill>
                  <a:schemeClr val="bg1"/>
                </a:solidFill>
              </a:rPr>
              <a:t>Contact us</a:t>
            </a:r>
          </a:p>
        </p:txBody>
      </p:sp>
      <p:sp>
        <p:nvSpPr>
          <p:cNvPr id="3" name="Subtitle 2">
            <a:extLst>
              <a:ext uri="{FF2B5EF4-FFF2-40B4-BE49-F238E27FC236}">
                <a16:creationId xmlns:a16="http://schemas.microsoft.com/office/drawing/2014/main" xmlns="" id="{BBF02782-5C29-45AF-95D1-3939555E9BC7}"/>
              </a:ext>
            </a:extLst>
          </p:cNvPr>
          <p:cNvSpPr>
            <a:spLocks noGrp="1"/>
          </p:cNvSpPr>
          <p:nvPr>
            <p:ph type="subTitle" idx="1"/>
          </p:nvPr>
        </p:nvSpPr>
        <p:spPr>
          <a:xfrm>
            <a:off x="0" y="5293518"/>
            <a:ext cx="9144000" cy="1564481"/>
          </a:xfrm>
          <a:solidFill>
            <a:schemeClr val="tx2">
              <a:lumMod val="75000"/>
            </a:schemeClr>
          </a:solidFill>
        </p:spPr>
        <p:txBody>
          <a:bodyPr/>
          <a:lstStyle/>
          <a:p>
            <a:endParaRPr lang="en-US" dirty="0">
              <a:solidFill>
                <a:schemeClr val="bg1"/>
              </a:solidFill>
            </a:endParaRPr>
          </a:p>
          <a:p>
            <a:r>
              <a:rPr lang="en-US" dirty="0">
                <a:solidFill>
                  <a:schemeClr val="bg1"/>
                </a:solidFill>
                <a:hlinkClick r:id="rId2">
                  <a:extLst>
                    <a:ext uri="{A12FA001-AC4F-418D-AE19-62706E023703}">
                      <ahyp:hlinkClr xmlns:ahyp="http://schemas.microsoft.com/office/drawing/2018/hyperlinkcolor" xmlns="" val="tx"/>
                    </a:ext>
                  </a:extLst>
                </a:hlinkClick>
              </a:rPr>
              <a:t>www.academicwritingpro.com</a:t>
            </a:r>
            <a:endParaRPr lang="en-US" dirty="0">
              <a:solidFill>
                <a:schemeClr val="bg1"/>
              </a:solidFill>
            </a:endParaRPr>
          </a:p>
        </p:txBody>
      </p:sp>
      <p:sp>
        <p:nvSpPr>
          <p:cNvPr id="4" name="TextBox 3">
            <a:extLst>
              <a:ext uri="{FF2B5EF4-FFF2-40B4-BE49-F238E27FC236}">
                <a16:creationId xmlns:a16="http://schemas.microsoft.com/office/drawing/2014/main" xmlns="" id="{242A3C43-5558-43A0-AA27-4BD38F609FAF}"/>
              </a:ext>
            </a:extLst>
          </p:cNvPr>
          <p:cNvSpPr txBox="1"/>
          <p:nvPr/>
        </p:nvSpPr>
        <p:spPr>
          <a:xfrm>
            <a:off x="1524000" y="1716881"/>
            <a:ext cx="5867400" cy="3693319"/>
          </a:xfrm>
          <a:prstGeom prst="rect">
            <a:avLst/>
          </a:prstGeom>
          <a:noFill/>
        </p:spPr>
        <p:txBody>
          <a:bodyPr wrap="square" rtlCol="0">
            <a:spAutoFit/>
          </a:bodyPr>
          <a:lstStyle/>
          <a:p>
            <a:r>
              <a:rPr lang="en-US" dirty="0"/>
              <a:t>	                      Get in Touch</a:t>
            </a:r>
          </a:p>
          <a:p>
            <a:r>
              <a:rPr lang="en-US" dirty="0"/>
              <a:t>                 With our 24/7 customer care support </a:t>
            </a:r>
          </a:p>
          <a:p>
            <a:endParaRPr lang="en-US" dirty="0"/>
          </a:p>
          <a:p>
            <a:pPr algn="ctr"/>
            <a:r>
              <a:rPr lang="en-US" b="1" dirty="0"/>
              <a:t>Address</a:t>
            </a:r>
          </a:p>
          <a:p>
            <a:pPr algn="ctr"/>
            <a:r>
              <a:rPr lang="en-US" dirty="0"/>
              <a:t>304 s. jones BLVD</a:t>
            </a:r>
          </a:p>
          <a:p>
            <a:pPr algn="ctr"/>
            <a:r>
              <a:rPr lang="en-US" dirty="0"/>
              <a:t>Las Vegas, NV 89107</a:t>
            </a:r>
          </a:p>
          <a:p>
            <a:pPr algn="ctr"/>
            <a:r>
              <a:rPr lang="en-US" dirty="0"/>
              <a:t>U.S.A</a:t>
            </a:r>
          </a:p>
          <a:p>
            <a:pPr algn="ctr"/>
            <a:endParaRPr lang="en-US" dirty="0"/>
          </a:p>
          <a:p>
            <a:pPr algn="ctr"/>
            <a:r>
              <a:rPr lang="en-US" b="1" dirty="0"/>
              <a:t>Email</a:t>
            </a:r>
          </a:p>
          <a:p>
            <a:pPr algn="ctr"/>
            <a:r>
              <a:rPr lang="en-US" dirty="0">
                <a:hlinkClick r:id="rId3"/>
              </a:rPr>
              <a:t>info@academicwritingpro.com</a:t>
            </a:r>
            <a:endParaRPr lang="en-US" dirty="0"/>
          </a:p>
          <a:p>
            <a:pPr algn="ctr"/>
            <a:r>
              <a:rPr lang="en-US" dirty="0">
                <a:hlinkClick r:id="rId4"/>
              </a:rPr>
              <a:t>support@academicwritingpro.com</a:t>
            </a:r>
            <a:endParaRPr lang="en-US" dirty="0"/>
          </a:p>
          <a:p>
            <a:pPr algn="ctr"/>
            <a:r>
              <a:rPr lang="en-US" dirty="0"/>
              <a:t>1-800-913-7804</a:t>
            </a:r>
          </a:p>
          <a:p>
            <a:endParaRPr lang="en-US" dirty="0"/>
          </a:p>
        </p:txBody>
      </p:sp>
    </p:spTree>
    <p:extLst>
      <p:ext uri="{BB962C8B-B14F-4D97-AF65-F5344CB8AC3E}">
        <p14:creationId xmlns:p14="http://schemas.microsoft.com/office/powerpoint/2010/main" xmlns="" val="1744131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a:solidFill>
            <a:schemeClr val="tx2">
              <a:lumMod val="75000"/>
            </a:schemeClr>
          </a:solidFill>
        </p:spPr>
        <p:txBody>
          <a:bodyPr>
            <a:noAutofit/>
          </a:bodyPr>
          <a:lstStyle/>
          <a:p>
            <a:r>
              <a:rPr lang="en-US" sz="3600" b="1" dirty="0">
                <a:solidFill>
                  <a:schemeClr val="bg1"/>
                </a:solidFill>
              </a:rPr>
              <a:t>Use of different kind of introductory paragraphs:</a:t>
            </a:r>
          </a:p>
        </p:txBody>
      </p:sp>
      <p:sp>
        <p:nvSpPr>
          <p:cNvPr id="3" name="Content Placeholder 2"/>
          <p:cNvSpPr>
            <a:spLocks noGrp="1"/>
          </p:cNvSpPr>
          <p:nvPr>
            <p:ph idx="1"/>
          </p:nvPr>
        </p:nvSpPr>
        <p:spPr>
          <a:xfrm>
            <a:off x="0" y="1600200"/>
            <a:ext cx="2514600" cy="5638800"/>
          </a:xfrm>
        </p:spPr>
        <p:txBody>
          <a:bodyPr>
            <a:normAutofit/>
          </a:bodyPr>
          <a:lstStyle/>
          <a:p>
            <a:pPr marL="0" indent="0">
              <a:buNone/>
            </a:pPr>
            <a:endParaRPr lang="en-US" dirty="0"/>
          </a:p>
          <a:p>
            <a:pPr marL="0" indent="0">
              <a:buNone/>
            </a:pPr>
            <a:endParaRPr lang="en-US" dirty="0"/>
          </a:p>
        </p:txBody>
      </p:sp>
      <p:sp>
        <p:nvSpPr>
          <p:cNvPr id="4" name="Rectangle 3">
            <a:extLst>
              <a:ext uri="{FF2B5EF4-FFF2-40B4-BE49-F238E27FC236}">
                <a16:creationId xmlns:a16="http://schemas.microsoft.com/office/drawing/2014/main" xmlns="" id="{90C3C7B8-D316-4288-8012-206CC4E68E0C}"/>
              </a:ext>
            </a:extLst>
          </p:cNvPr>
          <p:cNvSpPr/>
          <p:nvPr/>
        </p:nvSpPr>
        <p:spPr>
          <a:xfrm>
            <a:off x="152400" y="1295400"/>
            <a:ext cx="8610600" cy="3970318"/>
          </a:xfrm>
          <a:prstGeom prst="rect">
            <a:avLst/>
          </a:prstGeom>
        </p:spPr>
        <p:txBody>
          <a:bodyPr wrap="square">
            <a:spAutoFit/>
          </a:bodyPr>
          <a:lstStyle/>
          <a:p>
            <a:endParaRPr lang="en-US" dirty="0"/>
          </a:p>
          <a:p>
            <a:r>
              <a:rPr lang="en-US" dirty="0"/>
              <a:t>Introductory paragraphs for tutorial writing be appealing and arouse the pastime of the reader via offering informational and purposeful material. An introductory paragraph can be start with;</a:t>
            </a:r>
          </a:p>
          <a:p>
            <a:endParaRPr lang="en-US" dirty="0"/>
          </a:p>
          <a:p>
            <a:pPr marL="285750" lvl="0" indent="-285750">
              <a:buFont typeface="Arial" panose="020B0604020202020204" pitchFamily="34" charset="0"/>
              <a:buChar char="•"/>
            </a:pPr>
            <a:r>
              <a:rPr lang="en-US" dirty="0"/>
              <a:t>     A query or statement</a:t>
            </a:r>
          </a:p>
          <a:p>
            <a:pPr marL="285750" lvl="0" indent="-285750">
              <a:buFont typeface="Arial" panose="020B0604020202020204" pitchFamily="34" charset="0"/>
              <a:buChar char="•"/>
            </a:pPr>
            <a:r>
              <a:rPr lang="en-US" dirty="0"/>
              <a:t>     A heritage or overview</a:t>
            </a:r>
          </a:p>
          <a:p>
            <a:pPr marL="285750" lvl="0" indent="-285750">
              <a:buFont typeface="Arial" panose="020B0604020202020204" pitchFamily="34" charset="0"/>
              <a:buChar char="•"/>
            </a:pPr>
            <a:r>
              <a:rPr lang="en-US" dirty="0"/>
              <a:t>     With a definition or quotation</a:t>
            </a:r>
          </a:p>
          <a:p>
            <a:pPr marL="285750" indent="-285750">
              <a:buFont typeface="Arial" panose="020B0604020202020204" pitchFamily="34" charset="0"/>
              <a:buChar char="•"/>
            </a:pPr>
            <a:r>
              <a:rPr lang="en-US" dirty="0"/>
              <a:t>     With an anecdote or happening</a:t>
            </a:r>
          </a:p>
          <a:p>
            <a:pPr marL="285750" indent="-285750">
              <a:buFont typeface="Arial" panose="020B0604020202020204" pitchFamily="34" charset="0"/>
              <a:buChar char="•"/>
            </a:pPr>
            <a:endParaRPr lang="en-US" b="1"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r>
              <a:rPr lang="en-US" dirty="0"/>
              <a:t>Academic writing is being dealt with as a big bother advert burden by way of the students. The primary purpose is that they are not acquainted with the simple ideas of the writing.</a:t>
            </a:r>
            <a:r>
              <a:rPr lang="en-US"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r>
            <a:br>
              <a:rPr lang="en-US" b="1" dirty="0">
                <a:solidFill>
                  <a:srgbClr val="000000"/>
                </a:solidFill>
                <a:latin typeface="Calibri" panose="020F0502020204030204" pitchFamily="34" charset="0"/>
                <a:ea typeface="Calibri" panose="020F0502020204030204" pitchFamily="34" charset="0"/>
                <a:cs typeface="Times New Roman" panose="02020603050405020304" pitchFamily="18" charset="0"/>
              </a:rPr>
            </a:b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
            </a:r>
            <a:b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a:solidFill>
            <a:schemeClr val="tx2">
              <a:lumMod val="75000"/>
            </a:schemeClr>
          </a:solidFill>
        </p:spPr>
        <p:txBody>
          <a:bodyPr>
            <a:noAutofit/>
          </a:bodyPr>
          <a:lstStyle/>
          <a:p>
            <a:r>
              <a:rPr lang="en-US" b="1" dirty="0">
                <a:solidFill>
                  <a:schemeClr val="bg1"/>
                </a:solidFill>
              </a:rPr>
              <a:t>Make the division of details</a:t>
            </a:r>
            <a:endParaRPr lang="en-US" sz="3600" b="1" dirty="0">
              <a:solidFill>
                <a:schemeClr val="bg1"/>
              </a:solidFill>
            </a:endParaRPr>
          </a:p>
        </p:txBody>
      </p:sp>
      <p:sp>
        <p:nvSpPr>
          <p:cNvPr id="3" name="Content Placeholder 2"/>
          <p:cNvSpPr>
            <a:spLocks noGrp="1"/>
          </p:cNvSpPr>
          <p:nvPr>
            <p:ph idx="1"/>
          </p:nvPr>
        </p:nvSpPr>
        <p:spPr>
          <a:xfrm>
            <a:off x="-11290" y="1295400"/>
            <a:ext cx="9143999" cy="5791200"/>
          </a:xfrm>
        </p:spPr>
        <p:txBody>
          <a:bodyPr>
            <a:normAutofit/>
          </a:bodyPr>
          <a:lstStyle/>
          <a:p>
            <a:pPr marL="0" indent="0">
              <a:buNone/>
            </a:pPr>
            <a:r>
              <a:rPr lang="en-US" sz="1800" dirty="0"/>
              <a:t> You need to comply with a suitable self-discipline for writing academically. You need to divide</a:t>
            </a:r>
          </a:p>
          <a:p>
            <a:pPr marL="0" indent="0">
              <a:buNone/>
            </a:pPr>
            <a:r>
              <a:rPr lang="en-US" sz="1800" dirty="0"/>
              <a:t> you writing into distinct paragraphs. Each paragraph ought to be well-connected and leading to other paragraph with a logical order.</a:t>
            </a:r>
            <a:r>
              <a:rPr lang="en-US" dirty="0"/>
              <a:t> </a:t>
            </a:r>
            <a:r>
              <a:rPr lang="en-US" sz="1800" dirty="0"/>
              <a:t>You want to consider following factors to write appropriately;</a:t>
            </a:r>
          </a:p>
          <a:p>
            <a:pPr marL="0" indent="0">
              <a:buNone/>
            </a:pPr>
            <a:endParaRPr lang="en-US" sz="1800" b="1" dirty="0"/>
          </a:p>
          <a:p>
            <a:pPr lvl="0"/>
            <a:r>
              <a:rPr lang="en-US" sz="1800" dirty="0"/>
              <a:t>Size of paragraph</a:t>
            </a:r>
          </a:p>
          <a:p>
            <a:pPr lvl="0"/>
            <a:r>
              <a:rPr lang="en-US" sz="1800" dirty="0"/>
              <a:t>New factor or factor begin from new paragraph</a:t>
            </a:r>
          </a:p>
          <a:p>
            <a:pPr lvl="0"/>
            <a:r>
              <a:rPr lang="en-US" sz="1800" dirty="0"/>
              <a:t>There ought to be solidarity and harmony in the structure of essay</a:t>
            </a:r>
          </a:p>
          <a:p>
            <a:pPr marL="0" indent="0">
              <a:buNone/>
            </a:pPr>
            <a:endParaRPr lang="en-US" sz="18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1219200"/>
          </a:xfrm>
        </p:spPr>
        <p:txBody>
          <a:bodyPr>
            <a:normAutofit/>
          </a:bodyPr>
          <a:lstStyle/>
          <a:p>
            <a:pPr algn="just">
              <a:buNone/>
            </a:pPr>
            <a:r>
              <a:rPr lang="en-US" sz="2000" dirty="0"/>
              <a:t>         </a:t>
            </a:r>
          </a:p>
          <a:p>
            <a:pPr algn="just">
              <a:buNone/>
            </a:pPr>
            <a:r>
              <a:rPr lang="en-US" sz="1800" dirty="0"/>
              <a:t>      </a:t>
            </a:r>
          </a:p>
        </p:txBody>
      </p:sp>
      <p:sp>
        <p:nvSpPr>
          <p:cNvPr id="5" name="Content Placeholder 2"/>
          <p:cNvSpPr txBox="1">
            <a:spLocks/>
          </p:cNvSpPr>
          <p:nvPr/>
        </p:nvSpPr>
        <p:spPr>
          <a:xfrm>
            <a:off x="0" y="5181600"/>
            <a:ext cx="9144000" cy="16764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200" b="0" i="0" u="none" strike="noStrike" kern="1200" cap="none" spc="0" normalizeH="0" baseline="0" noProof="0" dirty="0">
                <a:ln>
                  <a:noFill/>
                </a:ln>
                <a:solidFill>
                  <a:schemeClr val="tx1"/>
                </a:solidFill>
                <a:effectLst/>
                <a:uLnTx/>
                <a:uFillTx/>
                <a:latin typeface="+mn-lt"/>
                <a:ea typeface="+mn-ea"/>
                <a:cs typeface="+mn-cs"/>
              </a:rPr>
              <a:t>         </a:t>
            </a:r>
          </a:p>
        </p:txBody>
      </p:sp>
      <p:sp>
        <p:nvSpPr>
          <p:cNvPr id="8" name="Title 1">
            <a:extLst>
              <a:ext uri="{FF2B5EF4-FFF2-40B4-BE49-F238E27FC236}">
                <a16:creationId xmlns:a16="http://schemas.microsoft.com/office/drawing/2014/main" xmlns="" id="{7D668221-D336-41EE-ACA8-A395C7E6A687}"/>
              </a:ext>
            </a:extLst>
          </p:cNvPr>
          <p:cNvSpPr>
            <a:spLocks noGrp="1"/>
          </p:cNvSpPr>
          <p:nvPr>
            <p:ph type="title"/>
          </p:nvPr>
        </p:nvSpPr>
        <p:spPr>
          <a:xfrm>
            <a:off x="0" y="0"/>
            <a:ext cx="9144000" cy="1066800"/>
          </a:xfrm>
          <a:solidFill>
            <a:schemeClr val="tx2">
              <a:lumMod val="75000"/>
            </a:schemeClr>
          </a:solidFill>
        </p:spPr>
        <p:txBody>
          <a:bodyPr>
            <a:normAutofit/>
          </a:bodyPr>
          <a:lstStyle/>
          <a:p>
            <a:r>
              <a:rPr lang="en-US" sz="3600" b="1" dirty="0">
                <a:solidFill>
                  <a:schemeClr val="bg1"/>
                </a:solidFill>
              </a:rPr>
              <a:t>There ought to be Coherence in expression</a:t>
            </a:r>
            <a:endParaRPr lang="en-US" sz="3600" dirty="0">
              <a:solidFill>
                <a:schemeClr val="bg1"/>
              </a:solidFill>
            </a:endParaRPr>
          </a:p>
        </p:txBody>
      </p:sp>
      <p:sp>
        <p:nvSpPr>
          <p:cNvPr id="4" name="Rectangle 3">
            <a:extLst>
              <a:ext uri="{FF2B5EF4-FFF2-40B4-BE49-F238E27FC236}">
                <a16:creationId xmlns:a16="http://schemas.microsoft.com/office/drawing/2014/main" xmlns="" id="{DA47129F-CF5C-4A69-B5AD-3E41D2FAD54B}"/>
              </a:ext>
            </a:extLst>
          </p:cNvPr>
          <p:cNvSpPr/>
          <p:nvPr/>
        </p:nvSpPr>
        <p:spPr>
          <a:xfrm>
            <a:off x="228600" y="1371600"/>
            <a:ext cx="8686800" cy="4247317"/>
          </a:xfrm>
          <a:prstGeom prst="rect">
            <a:avLst/>
          </a:prstGeom>
        </p:spPr>
        <p:txBody>
          <a:bodyPr wrap="square">
            <a:spAutoFit/>
          </a:bodyPr>
          <a:lstStyle/>
          <a:p>
            <a:r>
              <a:rPr lang="en-US" dirty="0"/>
              <a:t>You have to write cohesively and coherently. This is feasible only when there will be logical and sequential link between the paragraphs. </a:t>
            </a:r>
            <a:r>
              <a:rPr lang="en-US" dirty="0" smtClean="0">
                <a:hlinkClick r:id="rId2"/>
              </a:rPr>
              <a:t>Best </a:t>
            </a:r>
            <a:r>
              <a:rPr lang="en-US" dirty="0" smtClean="0">
                <a:hlinkClick r:id="rId2"/>
              </a:rPr>
              <a:t>academic writing service </a:t>
            </a:r>
            <a:r>
              <a:rPr lang="en-US" dirty="0" smtClean="0"/>
              <a:t>can </a:t>
            </a:r>
            <a:r>
              <a:rPr lang="en-US" dirty="0"/>
              <a:t>be very beneficial for you to write logically, knitted and relevant. To write coherently you need to;</a:t>
            </a:r>
          </a:p>
          <a:p>
            <a:endParaRPr lang="en-US" dirty="0"/>
          </a:p>
          <a:p>
            <a:pPr marL="285750" lvl="0" indent="-285750">
              <a:buFont typeface="Arial" panose="020B0604020202020204" pitchFamily="34" charset="0"/>
              <a:buChar char="•"/>
            </a:pPr>
            <a:r>
              <a:rPr lang="en-US" dirty="0"/>
              <a:t>Write well-developed paragraphs</a:t>
            </a:r>
          </a:p>
          <a:p>
            <a:pPr marL="285750" lvl="0" indent="-285750">
              <a:buFont typeface="Arial" panose="020B0604020202020204" pitchFamily="34" charset="0"/>
              <a:buChar char="•"/>
            </a:pPr>
            <a:r>
              <a:rPr lang="en-US" dirty="0"/>
              <a:t>Incorporate relevant details</a:t>
            </a:r>
          </a:p>
          <a:p>
            <a:pPr marL="285750" lvl="0" indent="-285750">
              <a:buFont typeface="Arial" panose="020B0604020202020204" pitchFamily="34" charset="0"/>
              <a:buChar char="•"/>
            </a:pPr>
            <a:r>
              <a:rPr lang="en-US" dirty="0"/>
              <a:t>Use of transitional words</a:t>
            </a:r>
          </a:p>
          <a:p>
            <a:pPr marL="285750" lvl="0" indent="-285750">
              <a:buFont typeface="Arial" panose="020B0604020202020204" pitchFamily="34" charset="0"/>
              <a:buChar char="•"/>
            </a:pPr>
            <a:r>
              <a:rPr lang="en-US" dirty="0"/>
              <a:t>Keep link between paragraphs</a:t>
            </a:r>
          </a:p>
          <a:p>
            <a:pPr marL="285750" lvl="0" indent="-285750">
              <a:buFont typeface="Arial" panose="020B0604020202020204" pitchFamily="34" charset="0"/>
              <a:buChar char="•"/>
            </a:pPr>
            <a:r>
              <a:rPr lang="en-US" dirty="0"/>
              <a:t>Separate paragraph for helping and opposing arguments</a:t>
            </a:r>
          </a:p>
          <a:p>
            <a:pPr marL="285750" lvl="0" indent="-285750">
              <a:buFont typeface="Arial" panose="020B0604020202020204" pitchFamily="34" charset="0"/>
              <a:buChar char="•"/>
            </a:pPr>
            <a:r>
              <a:rPr lang="en-US" dirty="0"/>
              <a:t>Logical order</a:t>
            </a:r>
          </a:p>
          <a:p>
            <a:pPr marL="285750" indent="-285750">
              <a:buFont typeface="Arial" panose="020B0604020202020204" pitchFamily="34" charset="0"/>
              <a:buChar char="•"/>
            </a:pPr>
            <a:endParaRPr lang="en-US" b="1"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endParaRPr lang="en-US" b="1"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
            </a:r>
            <a:b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b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
            </a:r>
            <a:b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b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xmlns="" id="{F9B742C2-66F6-4AA5-87AB-1045DB923CE2}"/>
              </a:ext>
            </a:extLst>
          </p:cNvPr>
          <p:cNvSpPr>
            <a:spLocks noGrp="1"/>
          </p:cNvSpPr>
          <p:nvPr>
            <p:ph type="title"/>
          </p:nvPr>
        </p:nvSpPr>
        <p:spPr>
          <a:xfrm>
            <a:off x="457200" y="274638"/>
            <a:ext cx="8229600" cy="792162"/>
          </a:xfrm>
        </p:spPr>
        <p:txBody>
          <a:bodyPr/>
          <a:lstStyle/>
          <a:p>
            <a:endParaRPr lang="en-US" dirty="0"/>
          </a:p>
        </p:txBody>
      </p:sp>
      <p:sp>
        <p:nvSpPr>
          <p:cNvPr id="3" name="Content Placeholder 2"/>
          <p:cNvSpPr>
            <a:spLocks noGrp="1"/>
          </p:cNvSpPr>
          <p:nvPr>
            <p:ph type="subTitle" idx="4294967295"/>
          </p:nvPr>
        </p:nvSpPr>
        <p:spPr>
          <a:xfrm>
            <a:off x="0" y="3886200"/>
            <a:ext cx="6400800" cy="1752600"/>
          </a:xfrm>
        </p:spPr>
        <p:txBody>
          <a:bodyPr>
            <a:normAutofit/>
          </a:bodyPr>
          <a:lstStyle/>
          <a:p>
            <a:pPr>
              <a:buNone/>
            </a:pPr>
            <a:endParaRPr lang="en-US" sz="2000" dirty="0"/>
          </a:p>
          <a:p>
            <a:pPr>
              <a:buNone/>
            </a:pPr>
            <a:endParaRPr lang="en-US" sz="2000" dirty="0"/>
          </a:p>
          <a:p>
            <a:pPr>
              <a:buNone/>
            </a:pPr>
            <a:endParaRPr lang="en-US" sz="1600" b="1" dirty="0"/>
          </a:p>
          <a:p>
            <a:pPr>
              <a:buNone/>
            </a:pPr>
            <a:endParaRPr lang="en-US" sz="1400" dirty="0"/>
          </a:p>
          <a:p>
            <a:pPr>
              <a:buNone/>
            </a:pPr>
            <a:endParaRPr lang="en-US" sz="1400" dirty="0"/>
          </a:p>
          <a:p>
            <a:endParaRPr lang="en-US" dirty="0"/>
          </a:p>
          <a:p>
            <a:endParaRPr lang="en-US" dirty="0"/>
          </a:p>
        </p:txBody>
      </p:sp>
      <p:sp>
        <p:nvSpPr>
          <p:cNvPr id="6" name="Title 1"/>
          <p:cNvSpPr txBox="1">
            <a:spLocks/>
          </p:cNvSpPr>
          <p:nvPr/>
        </p:nvSpPr>
        <p:spPr>
          <a:xfrm>
            <a:off x="0" y="0"/>
            <a:ext cx="9144000" cy="1066800"/>
          </a:xfrm>
          <a:prstGeom prst="rect">
            <a:avLst/>
          </a:prstGeom>
          <a:solidFill>
            <a:schemeClr val="tx2">
              <a:lumMod val="75000"/>
            </a:schemeClr>
          </a:solidFill>
        </p:spPr>
        <p:txBody>
          <a:bodyPr vert="horz" lIns="91440" tIns="45720" rIns="91440" bIns="45720" rtlCol="0" anchor="ctr">
            <a:normAutofit/>
          </a:bodyPr>
          <a:lstStyle/>
          <a:p>
            <a:pPr lvl="0" algn="ctr">
              <a:spcBef>
                <a:spcPct val="0"/>
              </a:spcBef>
              <a:defRPr/>
            </a:pPr>
            <a:r>
              <a:rPr lang="en-US" sz="2800" b="1" dirty="0">
                <a:solidFill>
                  <a:schemeClr val="bg1"/>
                </a:solidFill>
              </a:rPr>
              <a:t>Enhance your vocabulary, information and understanding</a:t>
            </a:r>
            <a:endParaRPr kumimoji="0" lang="en-US" sz="2800" b="1" i="0" u="none" strike="noStrike" kern="1200" cap="none" spc="0" normalizeH="0" baseline="0" noProof="0" dirty="0">
              <a:ln>
                <a:noFill/>
              </a:ln>
              <a:solidFill>
                <a:schemeClr val="bg1"/>
              </a:solidFill>
              <a:effectLst/>
              <a:uLnTx/>
              <a:uFillTx/>
              <a:latin typeface="+mj-lt"/>
              <a:ea typeface="+mj-ea"/>
              <a:cs typeface="+mj-cs"/>
            </a:endParaRPr>
          </a:p>
        </p:txBody>
      </p:sp>
      <p:sp>
        <p:nvSpPr>
          <p:cNvPr id="2" name="Rectangle 1">
            <a:extLst>
              <a:ext uri="{FF2B5EF4-FFF2-40B4-BE49-F238E27FC236}">
                <a16:creationId xmlns:a16="http://schemas.microsoft.com/office/drawing/2014/main" xmlns="" id="{E7BCAA72-D125-4487-9C8D-A752A51E23C5}"/>
              </a:ext>
            </a:extLst>
          </p:cNvPr>
          <p:cNvSpPr/>
          <p:nvPr/>
        </p:nvSpPr>
        <p:spPr>
          <a:xfrm>
            <a:off x="190500" y="1125140"/>
            <a:ext cx="8763000" cy="3693319"/>
          </a:xfrm>
          <a:prstGeom prst="rect">
            <a:avLst/>
          </a:prstGeom>
        </p:spPr>
        <p:txBody>
          <a:bodyPr wrap="square">
            <a:spAutoFit/>
          </a:bodyPr>
          <a:lstStyle/>
          <a:p>
            <a:endParaRPr lang="en-US" dirty="0"/>
          </a:p>
          <a:p>
            <a:r>
              <a:rPr lang="en-US" dirty="0"/>
              <a:t>Academic writings are expressive, descriptive and interactive. You should overcome all your weak areas for a proportional and balanced writing. For this purpose, you can rent </a:t>
            </a:r>
            <a:r>
              <a:rPr lang="en-US" b="1" dirty="0"/>
              <a:t>Best </a:t>
            </a:r>
            <a:r>
              <a:rPr lang="en-US" b="1" dirty="0">
                <a:hlinkClick r:id="rId2"/>
              </a:rPr>
              <a:t>Academic Writing </a:t>
            </a:r>
            <a:r>
              <a:rPr lang="en-US" b="1" dirty="0" smtClean="0">
                <a:hlinkClick r:id="rId2"/>
              </a:rPr>
              <a:t>Service</a:t>
            </a:r>
            <a:r>
              <a:rPr lang="en-US" dirty="0" smtClean="0">
                <a:hlinkClick r:id="rId2"/>
              </a:rPr>
              <a:t> </a:t>
            </a:r>
            <a:r>
              <a:rPr lang="en-US" dirty="0"/>
              <a:t>to make you writing well-organized and well-structured. To beautify your vocabulary and perception you can also take assist from following sources;</a:t>
            </a:r>
          </a:p>
          <a:p>
            <a:endParaRPr lang="en-US" dirty="0"/>
          </a:p>
          <a:p>
            <a:pPr marL="285750" lvl="0" indent="-285750">
              <a:buFont typeface="Arial" panose="020B0604020202020204" pitchFamily="34" charset="0"/>
              <a:buChar char="•"/>
            </a:pPr>
            <a:r>
              <a:rPr lang="en-US" dirty="0"/>
              <a:t>Use of library services</a:t>
            </a:r>
          </a:p>
          <a:p>
            <a:pPr marL="285750" lvl="0" indent="-285750">
              <a:buFont typeface="Arial" panose="020B0604020202020204" pitchFamily="34" charset="0"/>
              <a:buChar char="•"/>
            </a:pPr>
            <a:r>
              <a:rPr lang="en-US" dirty="0"/>
              <a:t>Search one-of-a-kind websites</a:t>
            </a:r>
          </a:p>
          <a:p>
            <a:pPr marL="285750" lvl="0" indent="-285750">
              <a:buFont typeface="Arial" panose="020B0604020202020204" pitchFamily="34" charset="0"/>
              <a:buChar char="•"/>
            </a:pPr>
            <a:r>
              <a:rPr lang="en-US" dirty="0"/>
              <a:t>Access state-of-the-art information</a:t>
            </a:r>
          </a:p>
          <a:p>
            <a:pPr marL="285750" lvl="0" indent="-285750">
              <a:buFont typeface="Arial" panose="020B0604020202020204" pitchFamily="34" charset="0"/>
              <a:buChar char="•"/>
            </a:pPr>
            <a:r>
              <a:rPr lang="en-US" dirty="0"/>
              <a:t>Notes making</a:t>
            </a:r>
          </a:p>
          <a:p>
            <a:pPr marL="285750" lvl="0" indent="-285750">
              <a:buFont typeface="Arial" panose="020B0604020202020204" pitchFamily="34" charset="0"/>
              <a:buChar char="•"/>
            </a:pPr>
            <a:r>
              <a:rPr lang="en-US" dirty="0"/>
              <a:t>Re-writing</a:t>
            </a:r>
          </a:p>
          <a:p>
            <a:pPr marL="285750" lvl="0" indent="-285750">
              <a:buFont typeface="Arial" panose="020B0604020202020204" pitchFamily="34" charset="0"/>
              <a:buChar char="•"/>
            </a:pPr>
            <a:r>
              <a:rPr lang="en-US" dirty="0"/>
              <a:t>a man or woman analyzing notes</a:t>
            </a:r>
          </a:p>
          <a:p>
            <a:pPr marL="285750" indent="-285750">
              <a:buFont typeface="Arial" panose="020B0604020202020204" pitchFamily="34" charset="0"/>
              <a:buChar char="•"/>
            </a:pPr>
            <a:endParaRPr lang="en-US"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6AA5AB-14B4-415C-B3B1-22D9B3657DD2}"/>
              </a:ext>
            </a:extLst>
          </p:cNvPr>
          <p:cNvSpPr>
            <a:spLocks noGrp="1"/>
          </p:cNvSpPr>
          <p:nvPr>
            <p:ph type="title"/>
          </p:nvPr>
        </p:nvSpPr>
        <p:spPr>
          <a:xfrm>
            <a:off x="0" y="0"/>
            <a:ext cx="9144000" cy="1211262"/>
          </a:xfrm>
          <a:solidFill>
            <a:schemeClr val="tx2">
              <a:lumMod val="75000"/>
            </a:schemeClr>
          </a:solidFill>
        </p:spPr>
        <p:txBody>
          <a:bodyPr>
            <a:normAutofit/>
          </a:bodyPr>
          <a:lstStyle/>
          <a:p>
            <a:r>
              <a:rPr lang="en-US" b="1" dirty="0">
                <a:solidFill>
                  <a:schemeClr val="bg1"/>
                </a:solidFill>
              </a:rPr>
              <a:t>Develop the abilities for writing</a:t>
            </a:r>
            <a:endParaRPr lang="en-US" sz="3600" dirty="0">
              <a:solidFill>
                <a:schemeClr val="bg1"/>
              </a:solidFill>
            </a:endParaRPr>
          </a:p>
        </p:txBody>
      </p:sp>
      <p:sp>
        <p:nvSpPr>
          <p:cNvPr id="3" name="Content Placeholder 2">
            <a:extLst>
              <a:ext uri="{FF2B5EF4-FFF2-40B4-BE49-F238E27FC236}">
                <a16:creationId xmlns:a16="http://schemas.microsoft.com/office/drawing/2014/main" xmlns="" id="{D2AB90EC-BC24-40BE-AD89-56219AA64A90}"/>
              </a:ext>
            </a:extLst>
          </p:cNvPr>
          <p:cNvSpPr>
            <a:spLocks noGrp="1"/>
          </p:cNvSpPr>
          <p:nvPr>
            <p:ph idx="1"/>
          </p:nvPr>
        </p:nvSpPr>
        <p:spPr>
          <a:xfrm>
            <a:off x="0" y="1600200"/>
            <a:ext cx="9144000" cy="4525963"/>
          </a:xfrm>
        </p:spPr>
        <p:txBody>
          <a:bodyPr>
            <a:normAutofit/>
          </a:bodyPr>
          <a:lstStyle/>
          <a:p>
            <a:pPr marL="0" indent="0">
              <a:buNone/>
            </a:pPr>
            <a:r>
              <a:rPr lang="en-US" sz="1800" dirty="0"/>
              <a:t>It is plain fact that writing is a skill however you can without difficulty analyze it if you work hard and practice a lot. You must shun away your fears and make efforts to strengthen right writing skills via consulting different libraries and SEO. Following aspects are vital for writing correct and positive essay;</a:t>
            </a:r>
          </a:p>
          <a:p>
            <a:pPr marL="0" indent="0">
              <a:buNone/>
            </a:pPr>
            <a:endParaRPr lang="en-US" sz="1800" dirty="0"/>
          </a:p>
          <a:p>
            <a:pPr lvl="0"/>
            <a:r>
              <a:rPr lang="en-US" sz="1800" dirty="0"/>
              <a:t>Unity, stability and brevity</a:t>
            </a:r>
          </a:p>
          <a:p>
            <a:pPr lvl="0"/>
            <a:r>
              <a:rPr lang="en-US" sz="1800" dirty="0"/>
              <a:t>Logical order and non-public touch</a:t>
            </a:r>
          </a:p>
          <a:p>
            <a:pPr lvl="0"/>
            <a:r>
              <a:rPr lang="en-US" sz="1800" dirty="0"/>
              <a:t>Coherence, precision and proportion</a:t>
            </a:r>
          </a:p>
          <a:p>
            <a:pPr lvl="0"/>
            <a:r>
              <a:rPr lang="en-US" sz="1800" dirty="0"/>
              <a:t>Proper style and tone</a:t>
            </a:r>
          </a:p>
          <a:p>
            <a:pPr lvl="0"/>
            <a:r>
              <a:rPr lang="en-US" sz="1800" dirty="0"/>
              <a:t>Proper use of grammar and sentence structure</a:t>
            </a:r>
          </a:p>
          <a:p>
            <a:pPr marL="0" indent="0">
              <a:buNone/>
            </a:pPr>
            <a:endParaRPr lang="en-US" sz="1800" dirty="0"/>
          </a:p>
          <a:p>
            <a:pPr marL="0" indent="0">
              <a:buNone/>
            </a:pPr>
            <a:endParaRPr lang="en-US" sz="1800" dirty="0"/>
          </a:p>
        </p:txBody>
      </p:sp>
    </p:spTree>
    <p:extLst>
      <p:ext uri="{BB962C8B-B14F-4D97-AF65-F5344CB8AC3E}">
        <p14:creationId xmlns:p14="http://schemas.microsoft.com/office/powerpoint/2010/main" xmlns="" val="2360549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6AA5AB-14B4-415C-B3B1-22D9B3657DD2}"/>
              </a:ext>
            </a:extLst>
          </p:cNvPr>
          <p:cNvSpPr>
            <a:spLocks noGrp="1"/>
          </p:cNvSpPr>
          <p:nvPr>
            <p:ph type="title"/>
          </p:nvPr>
        </p:nvSpPr>
        <p:spPr>
          <a:xfrm>
            <a:off x="0" y="0"/>
            <a:ext cx="9144000" cy="1211262"/>
          </a:xfrm>
          <a:solidFill>
            <a:schemeClr val="tx2">
              <a:lumMod val="75000"/>
            </a:schemeClr>
          </a:solidFill>
        </p:spPr>
        <p:txBody>
          <a:bodyPr>
            <a:normAutofit/>
          </a:bodyPr>
          <a:lstStyle/>
          <a:p>
            <a:r>
              <a:rPr lang="en-US" b="1" dirty="0">
                <a:solidFill>
                  <a:schemeClr val="bg1"/>
                </a:solidFill>
              </a:rPr>
              <a:t>Avoid frequent errors</a:t>
            </a:r>
            <a:endParaRPr lang="en-US" sz="3600" dirty="0">
              <a:solidFill>
                <a:schemeClr val="bg1"/>
              </a:solidFill>
            </a:endParaRPr>
          </a:p>
        </p:txBody>
      </p:sp>
      <p:sp>
        <p:nvSpPr>
          <p:cNvPr id="3" name="Content Placeholder 2">
            <a:extLst>
              <a:ext uri="{FF2B5EF4-FFF2-40B4-BE49-F238E27FC236}">
                <a16:creationId xmlns:a16="http://schemas.microsoft.com/office/drawing/2014/main" xmlns="" id="{D2AB90EC-BC24-40BE-AD89-56219AA64A90}"/>
              </a:ext>
            </a:extLst>
          </p:cNvPr>
          <p:cNvSpPr>
            <a:spLocks noGrp="1"/>
          </p:cNvSpPr>
          <p:nvPr>
            <p:ph idx="1"/>
          </p:nvPr>
        </p:nvSpPr>
        <p:spPr>
          <a:xfrm>
            <a:off x="0" y="1600200"/>
            <a:ext cx="9144000" cy="4525963"/>
          </a:xfrm>
        </p:spPr>
        <p:txBody>
          <a:bodyPr>
            <a:normAutofit/>
          </a:bodyPr>
          <a:lstStyle/>
          <a:p>
            <a:pPr marL="0" indent="0">
              <a:buNone/>
            </a:pPr>
            <a:r>
              <a:rPr lang="en-US" sz="1800" dirty="0"/>
              <a:t>Clarity of thoughts and meaningful expression in the language play vital position in educational writings. You can search specific web sites to research about those common mistakes i.e. </a:t>
            </a:r>
            <a:r>
              <a:rPr lang="en-US" sz="1800" u="sng" dirty="0" smtClean="0">
                <a:hlinkClick r:id="rId2"/>
              </a:rPr>
              <a:t>Professional Academic Writing Services</a:t>
            </a:r>
            <a:r>
              <a:rPr lang="en-US" sz="1800" dirty="0" smtClean="0"/>
              <a:t>. </a:t>
            </a:r>
            <a:r>
              <a:rPr lang="en-US" sz="1800" dirty="0"/>
              <a:t>two Academic writings have to be written in formal fashion and demonstrate your grasp for academic writings. the frequent errors may include;</a:t>
            </a:r>
          </a:p>
          <a:p>
            <a:pPr marL="0" indent="0">
              <a:buNone/>
            </a:pPr>
            <a:endParaRPr lang="en-US" sz="1800" dirty="0"/>
          </a:p>
          <a:p>
            <a:pPr lvl="0"/>
            <a:r>
              <a:rPr lang="en-US" sz="1800" dirty="0"/>
              <a:t>Use of fabulous verb and preposition</a:t>
            </a:r>
          </a:p>
          <a:p>
            <a:pPr lvl="0"/>
            <a:r>
              <a:rPr lang="en-US" sz="1800" dirty="0"/>
              <a:t>Do not start sentence with conjunction</a:t>
            </a:r>
          </a:p>
          <a:p>
            <a:pPr lvl="0"/>
            <a:r>
              <a:rPr lang="en-US" sz="1800" dirty="0"/>
              <a:t>Avoid traumatic alliterations</a:t>
            </a:r>
          </a:p>
          <a:p>
            <a:pPr lvl="0"/>
            <a:r>
              <a:rPr lang="en-US" sz="1800" dirty="0"/>
              <a:t>No sentence fragments or pointless commas</a:t>
            </a:r>
          </a:p>
          <a:p>
            <a:pPr lvl="0"/>
            <a:r>
              <a:rPr lang="en-US" sz="1800" dirty="0"/>
              <a:t>Revise and proofread carefully</a:t>
            </a:r>
          </a:p>
          <a:p>
            <a:pPr marL="0" indent="0">
              <a:buNone/>
            </a:pPr>
            <a:endParaRPr lang="en-US" sz="1800" dirty="0"/>
          </a:p>
          <a:p>
            <a:pPr marL="0" indent="0">
              <a:buNone/>
            </a:pPr>
            <a:endParaRPr lang="en-US" sz="1800" dirty="0"/>
          </a:p>
        </p:txBody>
      </p:sp>
    </p:spTree>
    <p:extLst>
      <p:ext uri="{BB962C8B-B14F-4D97-AF65-F5344CB8AC3E}">
        <p14:creationId xmlns:p14="http://schemas.microsoft.com/office/powerpoint/2010/main" xmlns="" val="2305887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6AA5AB-14B4-415C-B3B1-22D9B3657DD2}"/>
              </a:ext>
            </a:extLst>
          </p:cNvPr>
          <p:cNvSpPr>
            <a:spLocks noGrp="1"/>
          </p:cNvSpPr>
          <p:nvPr>
            <p:ph type="title"/>
          </p:nvPr>
        </p:nvSpPr>
        <p:spPr>
          <a:xfrm>
            <a:off x="0" y="0"/>
            <a:ext cx="9144000" cy="1211262"/>
          </a:xfrm>
          <a:solidFill>
            <a:schemeClr val="tx2">
              <a:lumMod val="75000"/>
            </a:schemeClr>
          </a:solidFill>
        </p:spPr>
        <p:txBody>
          <a:bodyPr>
            <a:normAutofit/>
          </a:bodyPr>
          <a:lstStyle/>
          <a:p>
            <a:r>
              <a:rPr lang="en-US" b="1" dirty="0">
                <a:solidFill>
                  <a:schemeClr val="bg1"/>
                </a:solidFill>
              </a:rPr>
              <a:t>Use of 5W’s and 1H</a:t>
            </a:r>
            <a:endParaRPr lang="en-US" sz="3600" dirty="0">
              <a:solidFill>
                <a:schemeClr val="bg1"/>
              </a:solidFill>
            </a:endParaRPr>
          </a:p>
        </p:txBody>
      </p:sp>
      <p:sp>
        <p:nvSpPr>
          <p:cNvPr id="3" name="Content Placeholder 2">
            <a:extLst>
              <a:ext uri="{FF2B5EF4-FFF2-40B4-BE49-F238E27FC236}">
                <a16:creationId xmlns:a16="http://schemas.microsoft.com/office/drawing/2014/main" xmlns="" id="{D2AB90EC-BC24-40BE-AD89-56219AA64A90}"/>
              </a:ext>
            </a:extLst>
          </p:cNvPr>
          <p:cNvSpPr>
            <a:spLocks noGrp="1"/>
          </p:cNvSpPr>
          <p:nvPr>
            <p:ph idx="1"/>
          </p:nvPr>
        </p:nvSpPr>
        <p:spPr>
          <a:xfrm>
            <a:off x="0" y="1371600"/>
            <a:ext cx="9144000" cy="4525963"/>
          </a:xfrm>
        </p:spPr>
        <p:txBody>
          <a:bodyPr>
            <a:normAutofit/>
          </a:bodyPr>
          <a:lstStyle/>
          <a:p>
            <a:pPr marL="0" indent="0">
              <a:buNone/>
            </a:pPr>
            <a:r>
              <a:rPr lang="en-US" sz="1800" dirty="0"/>
              <a:t>To write a well-organized and well-knit piece of writing you want to continue to be inside</a:t>
            </a:r>
          </a:p>
          <a:p>
            <a:pPr marL="0" indent="0">
              <a:buNone/>
            </a:pPr>
            <a:r>
              <a:rPr lang="en-US" sz="1800" dirty="0"/>
              <a:t> limit of the topic. However, if some extra records have any direct relevance to the theme may additionally be incorporated. It ought to be very clear and precise.</a:t>
            </a:r>
            <a:r>
              <a:rPr lang="en-US" dirty="0"/>
              <a:t> </a:t>
            </a:r>
            <a:r>
              <a:rPr lang="en-US" sz="1900" dirty="0"/>
              <a:t>A logical sequence may additionally be maintained via following 5w’s and I H;</a:t>
            </a:r>
          </a:p>
          <a:p>
            <a:pPr marL="0" indent="0">
              <a:buNone/>
            </a:pPr>
            <a:endParaRPr lang="en-US" sz="1900" dirty="0"/>
          </a:p>
          <a:p>
            <a:pPr lvl="0"/>
            <a:r>
              <a:rPr lang="en-US" sz="1900" dirty="0"/>
              <a:t>Who</a:t>
            </a:r>
          </a:p>
          <a:p>
            <a:pPr lvl="0"/>
            <a:r>
              <a:rPr lang="en-US" sz="1900" dirty="0"/>
              <a:t>What</a:t>
            </a:r>
          </a:p>
          <a:p>
            <a:pPr lvl="0"/>
            <a:r>
              <a:rPr lang="en-US" sz="1900" dirty="0"/>
              <a:t>Where</a:t>
            </a:r>
          </a:p>
          <a:p>
            <a:pPr lvl="0"/>
            <a:r>
              <a:rPr lang="en-US" sz="1900" dirty="0"/>
              <a:t>When</a:t>
            </a:r>
          </a:p>
          <a:p>
            <a:pPr lvl="0"/>
            <a:r>
              <a:rPr lang="en-US" sz="1900" dirty="0"/>
              <a:t>Why</a:t>
            </a:r>
          </a:p>
          <a:p>
            <a:pPr lvl="0"/>
            <a:r>
              <a:rPr lang="en-US" sz="1900" dirty="0"/>
              <a:t>How</a:t>
            </a:r>
          </a:p>
          <a:p>
            <a:pPr marL="0" indent="0">
              <a:buNone/>
            </a:pPr>
            <a:endParaRPr lang="en-US" sz="1800" dirty="0"/>
          </a:p>
          <a:p>
            <a:pPr marL="0" indent="0">
              <a:buNone/>
            </a:pPr>
            <a:endParaRPr lang="en-US" sz="1800" dirty="0"/>
          </a:p>
        </p:txBody>
      </p:sp>
    </p:spTree>
    <p:extLst>
      <p:ext uri="{BB962C8B-B14F-4D97-AF65-F5344CB8AC3E}">
        <p14:creationId xmlns:p14="http://schemas.microsoft.com/office/powerpoint/2010/main" xmlns="" val="22284693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6AA5AB-14B4-415C-B3B1-22D9B3657DD2}"/>
              </a:ext>
            </a:extLst>
          </p:cNvPr>
          <p:cNvSpPr>
            <a:spLocks noGrp="1"/>
          </p:cNvSpPr>
          <p:nvPr>
            <p:ph type="title"/>
          </p:nvPr>
        </p:nvSpPr>
        <p:spPr>
          <a:xfrm>
            <a:off x="0" y="0"/>
            <a:ext cx="9144000" cy="1211262"/>
          </a:xfrm>
          <a:solidFill>
            <a:schemeClr val="tx2">
              <a:lumMod val="75000"/>
            </a:schemeClr>
          </a:solidFill>
        </p:spPr>
        <p:txBody>
          <a:bodyPr>
            <a:normAutofit/>
          </a:bodyPr>
          <a:lstStyle/>
          <a:p>
            <a:r>
              <a:rPr lang="en-US" b="1" dirty="0">
                <a:solidFill>
                  <a:schemeClr val="bg1"/>
                </a:solidFill>
              </a:rPr>
              <a:t>Follow the 6C’s</a:t>
            </a:r>
            <a:endParaRPr lang="en-US" sz="3600" dirty="0">
              <a:solidFill>
                <a:schemeClr val="bg1"/>
              </a:solidFill>
            </a:endParaRPr>
          </a:p>
        </p:txBody>
      </p:sp>
      <p:sp>
        <p:nvSpPr>
          <p:cNvPr id="3" name="Content Placeholder 2">
            <a:extLst>
              <a:ext uri="{FF2B5EF4-FFF2-40B4-BE49-F238E27FC236}">
                <a16:creationId xmlns:a16="http://schemas.microsoft.com/office/drawing/2014/main" xmlns="" id="{D2AB90EC-BC24-40BE-AD89-56219AA64A90}"/>
              </a:ext>
            </a:extLst>
          </p:cNvPr>
          <p:cNvSpPr>
            <a:spLocks noGrp="1"/>
          </p:cNvSpPr>
          <p:nvPr>
            <p:ph idx="1"/>
          </p:nvPr>
        </p:nvSpPr>
        <p:spPr>
          <a:xfrm>
            <a:off x="0" y="1600200"/>
            <a:ext cx="9144000" cy="4525963"/>
          </a:xfrm>
        </p:spPr>
        <p:txBody>
          <a:bodyPr>
            <a:normAutofit/>
          </a:bodyPr>
          <a:lstStyle/>
          <a:p>
            <a:pPr marL="0" indent="0">
              <a:buNone/>
            </a:pPr>
            <a:r>
              <a:rPr lang="en-US" sz="1800" dirty="0"/>
              <a:t>Incomplete information and information provided in confused manner might also reason annoyance to the reader. You need to supply all the records tactfully and intelligently without making it bore or frivolous. You search specific sites to be more particular and clearer about tutorial writings i.e. </a:t>
            </a:r>
            <a:r>
              <a:rPr lang="en-US" sz="1800" u="sng" dirty="0">
                <a:hlinkClick r:id="rId2"/>
              </a:rPr>
              <a:t>professional Assignment Writing services</a:t>
            </a:r>
            <a:r>
              <a:rPr lang="en-US" sz="1800" dirty="0"/>
              <a:t>. You know how to supply imperative details barring deviating from the important topic. For this following C’s can be very helpful to you;</a:t>
            </a:r>
          </a:p>
          <a:p>
            <a:pPr marL="0" indent="0">
              <a:buNone/>
            </a:pPr>
            <a:endParaRPr lang="en-US" sz="1800" dirty="0"/>
          </a:p>
          <a:p>
            <a:pPr lvl="0"/>
            <a:r>
              <a:rPr lang="en-US" sz="1800" dirty="0"/>
              <a:t>Conciseness</a:t>
            </a:r>
          </a:p>
          <a:p>
            <a:pPr lvl="0"/>
            <a:r>
              <a:rPr lang="en-US" sz="1800" dirty="0"/>
              <a:t>Consideration</a:t>
            </a:r>
          </a:p>
          <a:p>
            <a:pPr lvl="0"/>
            <a:r>
              <a:rPr lang="en-US" sz="1800" dirty="0"/>
              <a:t>Concreteness</a:t>
            </a:r>
          </a:p>
          <a:p>
            <a:pPr lvl="0"/>
            <a:r>
              <a:rPr lang="en-US" sz="1800" dirty="0"/>
              <a:t>Clarity</a:t>
            </a:r>
          </a:p>
          <a:p>
            <a:pPr lvl="0"/>
            <a:r>
              <a:rPr lang="en-US" sz="1800" dirty="0"/>
              <a:t>Courtesy</a:t>
            </a:r>
          </a:p>
          <a:p>
            <a:pPr lvl="0"/>
            <a:r>
              <a:rPr lang="en-US" sz="1800" dirty="0"/>
              <a:t>Correctness</a:t>
            </a:r>
          </a:p>
          <a:p>
            <a:pPr marL="0" indent="0">
              <a:buNone/>
            </a:pPr>
            <a:endParaRPr lang="en-US" sz="1800" dirty="0"/>
          </a:p>
          <a:p>
            <a:pPr marL="0" indent="0">
              <a:buNone/>
            </a:pPr>
            <a:endParaRPr lang="en-US" sz="1800" dirty="0"/>
          </a:p>
        </p:txBody>
      </p:sp>
    </p:spTree>
    <p:extLst>
      <p:ext uri="{BB962C8B-B14F-4D97-AF65-F5344CB8AC3E}">
        <p14:creationId xmlns:p14="http://schemas.microsoft.com/office/powerpoint/2010/main" xmlns="" val="9500103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396</TotalTime>
  <Words>758</Words>
  <Application>Microsoft Office PowerPoint</Application>
  <PresentationFormat>On-screen Show (4:3)</PresentationFormat>
  <Paragraphs>100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Learning Academic Writing </vt:lpstr>
      <vt:lpstr>Use of different kind of introductory paragraphs:</vt:lpstr>
      <vt:lpstr>Make the division of details</vt:lpstr>
      <vt:lpstr>There ought to be Coherence in expression</vt:lpstr>
      <vt:lpstr>Slide 5</vt:lpstr>
      <vt:lpstr>Develop the abilities for writing</vt:lpstr>
      <vt:lpstr>Avoid frequent errors</vt:lpstr>
      <vt:lpstr>Use of 5W’s and 1H</vt:lpstr>
      <vt:lpstr>Follow the 6C’s</vt:lpstr>
      <vt:lpstr>Provide a distinct conclusion</vt:lpstr>
      <vt:lpstr>Contact us</vt:lpstr>
    </vt:vector>
  </TitlesOfParts>
  <Company>Zeytoon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citation is important for academic papers?</dc:title>
  <dc:creator>seocr_000</dc:creator>
  <cp:lastModifiedBy>Guest</cp:lastModifiedBy>
  <cp:revision>34</cp:revision>
  <dcterms:created xsi:type="dcterms:W3CDTF">2019-02-21T18:23:19Z</dcterms:created>
  <dcterms:modified xsi:type="dcterms:W3CDTF">2019-05-01T13:12:31Z</dcterms:modified>
</cp:coreProperties>
</file>