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3E94142-12B2-4A74-9F18-D394B171BCD5}" type="datetimeFigureOut">
              <a:rPr lang="en-US" smtClean="0"/>
              <a:t>10/31/2019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85B86B7-4C36-4C55-9AF0-0610D6B527A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E94142-12B2-4A74-9F18-D394B171BCD5}" type="datetimeFigureOut">
              <a:rPr lang="en-US" smtClean="0"/>
              <a:t>10/31/2019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85B86B7-4C36-4C55-9AF0-0610D6B527A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E94142-12B2-4A74-9F18-D394B171BCD5}" type="datetimeFigureOut">
              <a:rPr lang="en-US" smtClean="0"/>
              <a:t>10/31/2019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85B86B7-4C36-4C55-9AF0-0610D6B527A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E94142-12B2-4A74-9F18-D394B171BCD5}" type="datetimeFigureOut">
              <a:rPr lang="en-US" smtClean="0"/>
              <a:t>10/31/2019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85B86B7-4C36-4C55-9AF0-0610D6B527AD}"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3E94142-12B2-4A74-9F18-D394B171BCD5}" type="datetimeFigureOut">
              <a:rPr lang="en-US" smtClean="0"/>
              <a:t>10/31/2019</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85B86B7-4C36-4C55-9AF0-0610D6B527AD}"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3E94142-12B2-4A74-9F18-D394B171BCD5}" type="datetimeFigureOut">
              <a:rPr lang="en-US" smtClean="0"/>
              <a:t>10/31/2019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85B86B7-4C36-4C55-9AF0-0610D6B527AD}"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3E94142-12B2-4A74-9F18-D394B171BCD5}" type="datetimeFigureOut">
              <a:rPr lang="en-US" smtClean="0"/>
              <a:t>10/31/2019</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85B86B7-4C36-4C55-9AF0-0610D6B527A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3E94142-12B2-4A74-9F18-D394B171BCD5}" type="datetimeFigureOut">
              <a:rPr lang="en-US" smtClean="0"/>
              <a:t>10/31/2019</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85B86B7-4C36-4C55-9AF0-0610D6B527AD}"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3E94142-12B2-4A74-9F18-D394B171BCD5}" type="datetimeFigureOut">
              <a:rPr lang="en-US" smtClean="0"/>
              <a:t>10/31/2019</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85B86B7-4C36-4C55-9AF0-0610D6B527A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3E94142-12B2-4A74-9F18-D394B171BCD5}" type="datetimeFigureOut">
              <a:rPr lang="en-US" smtClean="0"/>
              <a:t>10/31/2019</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85B86B7-4C36-4C55-9AF0-0610D6B527AD}"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3E94142-12B2-4A74-9F18-D394B171BCD5}" type="datetimeFigureOut">
              <a:rPr lang="en-US" smtClean="0"/>
              <a:t>10/31/2019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85B86B7-4C36-4C55-9AF0-0610D6B527AD}"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3E94142-12B2-4A74-9F18-D394B171BCD5}" type="datetimeFigureOut">
              <a:rPr lang="en-US" smtClean="0"/>
              <a:t>10/31/2019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85B86B7-4C36-4C55-9AF0-0610D6B527A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microsoft.supportnumberaustralia.com.au/" TargetMode="External"/><Relationship Id="rId1" Type="http://schemas.openxmlformats.org/officeDocument/2006/relationships/slideLayout" Target="../slideLayouts/slideLayout7.xml"/><Relationship Id="rId4" Type="http://schemas.openxmlformats.org/officeDocument/2006/relationships/hyperlink" Target="https://microsoft-australia.blogspot.com/2019/10/get-resolve-microsoft-stop-working-error.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59140"/>
            <a:ext cx="8839200" cy="1569660"/>
          </a:xfrm>
          <a:prstGeom prst="rect">
            <a:avLst/>
          </a:prstGeom>
        </p:spPr>
        <p:txBody>
          <a:bodyPr wrap="square">
            <a:spAutoFit/>
          </a:bodyPr>
          <a:lstStyle/>
          <a:p>
            <a:pPr algn="ctr"/>
            <a:r>
              <a:rPr lang="en-US" sz="4800" dirty="0" smtClean="0">
                <a:solidFill>
                  <a:schemeClr val="bg2">
                    <a:lumMod val="50000"/>
                  </a:schemeClr>
                </a:solidFill>
                <a:latin typeface="Aharoni" pitchFamily="2" charset="-79"/>
                <a:cs typeface="Aharoni" pitchFamily="2" charset="-79"/>
              </a:rPr>
              <a:t>Get Resolve Microsoft Stop Working Error</a:t>
            </a:r>
            <a:endParaRPr lang="en-US" sz="4800" dirty="0">
              <a:solidFill>
                <a:schemeClr val="bg2">
                  <a:lumMod val="50000"/>
                </a:schemeClr>
              </a:solidFill>
              <a:latin typeface="Aharoni" pitchFamily="2" charset="-79"/>
              <a:cs typeface="Aharoni" pitchFamily="2" charset="-79"/>
            </a:endParaRPr>
          </a:p>
        </p:txBody>
      </p:sp>
      <p:pic>
        <p:nvPicPr>
          <p:cNvPr id="3" name="Picture 2" descr="Microsoft help Phone Number.jpg"/>
          <p:cNvPicPr>
            <a:picLocks noChangeAspect="1"/>
          </p:cNvPicPr>
          <p:nvPr/>
        </p:nvPicPr>
        <p:blipFill>
          <a:blip r:embed="rId2"/>
          <a:stretch>
            <a:fillRect/>
          </a:stretch>
        </p:blipFill>
        <p:spPr>
          <a:xfrm>
            <a:off x="228600" y="2209800"/>
            <a:ext cx="8686800" cy="373380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5" name="Picture 4" descr="Microsoft logo.jpg"/>
          <p:cNvPicPr>
            <a:picLocks noChangeAspect="1"/>
          </p:cNvPicPr>
          <p:nvPr/>
        </p:nvPicPr>
        <p:blipFill>
          <a:blip r:embed="rId3"/>
          <a:stretch>
            <a:fillRect/>
          </a:stretch>
        </p:blipFill>
        <p:spPr>
          <a:xfrm>
            <a:off x="933450" y="914400"/>
            <a:ext cx="1123950" cy="1000125"/>
          </a:xfrm>
          <a:prstGeom prst="rect">
            <a:avLst/>
          </a:prstGeom>
        </p:spPr>
      </p:pic>
      <p:pic>
        <p:nvPicPr>
          <p:cNvPr id="6" name="Picture 5" descr="Microsoft logo.jpg"/>
          <p:cNvPicPr>
            <a:picLocks noChangeAspect="1"/>
          </p:cNvPicPr>
          <p:nvPr/>
        </p:nvPicPr>
        <p:blipFill>
          <a:blip r:embed="rId3"/>
          <a:stretch>
            <a:fillRect/>
          </a:stretch>
        </p:blipFill>
        <p:spPr>
          <a:xfrm>
            <a:off x="4010025" y="2928937"/>
            <a:ext cx="1123950" cy="1000125"/>
          </a:xfrm>
          <a:prstGeom prst="rect">
            <a:avLst/>
          </a:prstGeom>
        </p:spPr>
      </p:pic>
      <p:pic>
        <p:nvPicPr>
          <p:cNvPr id="7" name="Picture 6" descr="Microsoft logo.jpg"/>
          <p:cNvPicPr>
            <a:picLocks noChangeAspect="1"/>
          </p:cNvPicPr>
          <p:nvPr/>
        </p:nvPicPr>
        <p:blipFill>
          <a:blip r:embed="rId3"/>
          <a:stretch>
            <a:fillRect/>
          </a:stretch>
        </p:blipFill>
        <p:spPr>
          <a:xfrm>
            <a:off x="4010025" y="2928937"/>
            <a:ext cx="1123950" cy="1000125"/>
          </a:xfrm>
          <a:prstGeom prst="rect">
            <a:avLst/>
          </a:prstGeom>
        </p:spPr>
      </p:pic>
      <p:pic>
        <p:nvPicPr>
          <p:cNvPr id="8" name="Picture 7" descr="Microsoft logo.jpg"/>
          <p:cNvPicPr>
            <a:picLocks noChangeAspect="1"/>
          </p:cNvPicPr>
          <p:nvPr/>
        </p:nvPicPr>
        <p:blipFill>
          <a:blip r:embed="rId3"/>
          <a:stretch>
            <a:fillRect/>
          </a:stretch>
        </p:blipFill>
        <p:spPr>
          <a:xfrm>
            <a:off x="4010025" y="2928937"/>
            <a:ext cx="1123950" cy="1000125"/>
          </a:xfrm>
          <a:prstGeom prst="rect">
            <a:avLst/>
          </a:prstGeom>
        </p:spPr>
      </p:pic>
      <p:pic>
        <p:nvPicPr>
          <p:cNvPr id="9" name="Picture 8" descr="Microsoft logo.jpg"/>
          <p:cNvPicPr>
            <a:picLocks noChangeAspect="1"/>
          </p:cNvPicPr>
          <p:nvPr/>
        </p:nvPicPr>
        <p:blipFill>
          <a:blip r:embed="rId3"/>
          <a:stretch>
            <a:fillRect/>
          </a:stretch>
        </p:blipFill>
        <p:spPr>
          <a:xfrm>
            <a:off x="6934200" y="914400"/>
            <a:ext cx="1123950" cy="100012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2554545"/>
          </a:xfrm>
          <a:prstGeom prst="rect">
            <a:avLst/>
          </a:prstGeom>
        </p:spPr>
        <p:txBody>
          <a:bodyPr wrap="square">
            <a:spAutoFit/>
          </a:bodyPr>
          <a:lstStyle/>
          <a:p>
            <a:pPr algn="just"/>
            <a:r>
              <a:rPr lang="en-US" sz="2000" dirty="0">
                <a:solidFill>
                  <a:schemeClr val="bg2">
                    <a:lumMod val="50000"/>
                  </a:schemeClr>
                </a:solidFill>
                <a:latin typeface="Andalus" pitchFamily="18" charset="-78"/>
                <a:cs typeface="Andalus" pitchFamily="18" charset="-78"/>
              </a:rPr>
              <a:t>Microsoft program is known for its best performance and applications that render to the millions. There are enormous advantages of using the Microsoft program on your particular device. There is no such restriction for students, professionals, and businessmen. It provides all the features that one needs for their work. Though it is a subscription-based product, you may require purchasing the program for further effort. Microsoft offers products for Home, Student, and Business. According to their requirements people can choose the subscription.</a:t>
            </a:r>
          </a:p>
        </p:txBody>
      </p:sp>
      <p:pic>
        <p:nvPicPr>
          <p:cNvPr id="4" name="Picture 3" descr="Office365_banner.png"/>
          <p:cNvPicPr>
            <a:picLocks noChangeAspect="1"/>
          </p:cNvPicPr>
          <p:nvPr/>
        </p:nvPicPr>
        <p:blipFill>
          <a:blip r:embed="rId2"/>
          <a:stretch>
            <a:fillRect/>
          </a:stretch>
        </p:blipFill>
        <p:spPr>
          <a:xfrm>
            <a:off x="457200" y="2949054"/>
            <a:ext cx="8458200" cy="3070746"/>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152400"/>
            <a:ext cx="8534400" cy="2246769"/>
          </a:xfrm>
          <a:prstGeom prst="rect">
            <a:avLst/>
          </a:prstGeom>
        </p:spPr>
        <p:txBody>
          <a:bodyPr wrap="square">
            <a:spAutoFit/>
          </a:bodyPr>
          <a:lstStyle/>
          <a:p>
            <a:pPr algn="just"/>
            <a:r>
              <a:rPr lang="en-US" sz="2000" dirty="0">
                <a:solidFill>
                  <a:schemeClr val="bg2">
                    <a:lumMod val="50000"/>
                  </a:schemeClr>
                </a:solidFill>
                <a:latin typeface="Andalus" pitchFamily="18" charset="-78"/>
                <a:cs typeface="Andalus" pitchFamily="18" charset="-78"/>
              </a:rPr>
              <a:t>Sometimes it has been seen that people confronting problems with their Microsoft product. If you also facing any issue on your account or it abruptly stop working, does follow the steps mentioned in this document. Moreover, you can call our technicians on our helpline number and avail our services. There are many reasons why your account has stopped working. Some issues are incompatible operating systems; application is outdated, driver or add-in issues, etc. These are the issues that make your account abundant.</a:t>
            </a:r>
          </a:p>
        </p:txBody>
      </p:sp>
      <p:sp>
        <p:nvSpPr>
          <p:cNvPr id="3" name="Rectangle 2"/>
          <p:cNvSpPr/>
          <p:nvPr/>
        </p:nvSpPr>
        <p:spPr>
          <a:xfrm>
            <a:off x="457200" y="2667000"/>
            <a:ext cx="8382000" cy="3477875"/>
          </a:xfrm>
          <a:prstGeom prst="rect">
            <a:avLst/>
          </a:prstGeom>
        </p:spPr>
        <p:txBody>
          <a:bodyPr wrap="square">
            <a:spAutoFit/>
          </a:bodyPr>
          <a:lstStyle/>
          <a:p>
            <a:r>
              <a:rPr lang="en-US" sz="2000" b="1" dirty="0">
                <a:solidFill>
                  <a:schemeClr val="bg2">
                    <a:lumMod val="50000"/>
                  </a:schemeClr>
                </a:solidFill>
                <a:latin typeface="Andalus" pitchFamily="18" charset="-78"/>
                <a:cs typeface="Andalus" pitchFamily="18" charset="-78"/>
              </a:rPr>
              <a:t>To fix the Microsoft error, follow the </a:t>
            </a:r>
            <a:r>
              <a:rPr lang="en-US" sz="2000" b="1" dirty="0" smtClean="0">
                <a:solidFill>
                  <a:schemeClr val="bg2">
                    <a:lumMod val="50000"/>
                  </a:schemeClr>
                </a:solidFill>
                <a:latin typeface="Andalus" pitchFamily="18" charset="-78"/>
                <a:cs typeface="Andalus" pitchFamily="18" charset="-78"/>
              </a:rPr>
              <a:t>steps-</a:t>
            </a:r>
          </a:p>
          <a:p>
            <a:endParaRPr lang="en-US" sz="2000" dirty="0">
              <a:solidFill>
                <a:schemeClr val="bg2">
                  <a:lumMod val="50000"/>
                </a:schemeClr>
              </a:solidFill>
              <a:latin typeface="Andalus" pitchFamily="18" charset="-78"/>
              <a:cs typeface="Andalus" pitchFamily="18" charset="-78"/>
            </a:endParaRPr>
          </a:p>
          <a:p>
            <a:r>
              <a:rPr lang="en-US" sz="2000" b="1" dirty="0">
                <a:solidFill>
                  <a:schemeClr val="bg2">
                    <a:lumMod val="50000"/>
                  </a:schemeClr>
                </a:solidFill>
                <a:latin typeface="Andalus" pitchFamily="18" charset="-78"/>
                <a:cs typeface="Andalus" pitchFamily="18" charset="-78"/>
              </a:rPr>
              <a:t>Step 1: Automatically </a:t>
            </a:r>
            <a:r>
              <a:rPr lang="en-US" sz="2000" b="1" dirty="0" smtClean="0">
                <a:solidFill>
                  <a:schemeClr val="bg2">
                    <a:lumMod val="50000"/>
                  </a:schemeClr>
                </a:solidFill>
                <a:latin typeface="Andalus" pitchFamily="18" charset="-78"/>
                <a:cs typeface="Andalus" pitchFamily="18" charset="-78"/>
              </a:rPr>
              <a:t>repair</a:t>
            </a:r>
          </a:p>
          <a:p>
            <a:endParaRPr lang="en-US" sz="2000" dirty="0">
              <a:solidFill>
                <a:schemeClr val="bg2">
                  <a:lumMod val="50000"/>
                </a:schemeClr>
              </a:solidFill>
              <a:latin typeface="Andalus" pitchFamily="18" charset="-78"/>
              <a:cs typeface="Andalus" pitchFamily="18" charset="-78"/>
            </a:endParaRPr>
          </a:p>
          <a:p>
            <a:pPr marL="800100" lvl="1" indent="-342900">
              <a:buFont typeface="Arial" pitchFamily="34" charset="0"/>
              <a:buChar char="•"/>
            </a:pPr>
            <a:r>
              <a:rPr lang="en-US" sz="2000" dirty="0">
                <a:solidFill>
                  <a:schemeClr val="bg2">
                    <a:lumMod val="50000"/>
                  </a:schemeClr>
                </a:solidFill>
                <a:latin typeface="Andalus" pitchFamily="18" charset="-78"/>
                <a:cs typeface="Andalus" pitchFamily="18" charset="-78"/>
              </a:rPr>
              <a:t>There is function in Microsoft where the system runs a feature to automatically rectify the program.</a:t>
            </a:r>
          </a:p>
          <a:p>
            <a:pPr marL="800100" lvl="1" indent="-342900">
              <a:buFont typeface="Arial" pitchFamily="34" charset="0"/>
              <a:buChar char="•"/>
            </a:pPr>
            <a:r>
              <a:rPr lang="en-US" sz="2000" dirty="0">
                <a:solidFill>
                  <a:schemeClr val="bg2">
                    <a:lumMod val="50000"/>
                  </a:schemeClr>
                </a:solidFill>
                <a:latin typeface="Andalus" pitchFamily="18" charset="-78"/>
                <a:cs typeface="Andalus" pitchFamily="18" charset="-78"/>
              </a:rPr>
              <a:t>On your window 7 and above version, navigate to the Control panel, hit the Programs and Features and select Microsoft Office.</a:t>
            </a:r>
          </a:p>
          <a:p>
            <a:pPr marL="800100" lvl="1" indent="-342900">
              <a:buFont typeface="Arial" pitchFamily="34" charset="0"/>
              <a:buChar char="•"/>
            </a:pPr>
            <a:r>
              <a:rPr lang="en-US" sz="2000" dirty="0">
                <a:solidFill>
                  <a:schemeClr val="bg2">
                    <a:lumMod val="50000"/>
                  </a:schemeClr>
                </a:solidFill>
                <a:latin typeface="Andalus" pitchFamily="18" charset="-78"/>
                <a:cs typeface="Andalus" pitchFamily="18" charset="-78"/>
              </a:rPr>
              <a:t>Then select Repair and then click on the Continue button.</a:t>
            </a:r>
          </a:p>
          <a:p>
            <a:pPr marL="800100" lvl="1" indent="-342900">
              <a:buFont typeface="Arial" pitchFamily="34" charset="0"/>
              <a:buChar char="•"/>
            </a:pPr>
            <a:r>
              <a:rPr lang="en-US" sz="2000" dirty="0">
                <a:solidFill>
                  <a:schemeClr val="bg2">
                    <a:lumMod val="50000"/>
                  </a:schemeClr>
                </a:solidFill>
                <a:latin typeface="Andalus" pitchFamily="18" charset="-78"/>
                <a:cs typeface="Andalus" pitchFamily="18" charset="-78"/>
              </a:rPr>
              <a:t>Now, choose Online Repair and Quick Repair. Wait until the repair process finished and then restart your device.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00085"/>
            <a:ext cx="8534400" cy="5940088"/>
          </a:xfrm>
          <a:prstGeom prst="rect">
            <a:avLst/>
          </a:prstGeom>
        </p:spPr>
        <p:txBody>
          <a:bodyPr wrap="square">
            <a:spAutoFit/>
          </a:bodyPr>
          <a:lstStyle/>
          <a:p>
            <a:pPr algn="just"/>
            <a:r>
              <a:rPr lang="en-US" sz="2000" b="1" dirty="0">
                <a:solidFill>
                  <a:schemeClr val="bg2">
                    <a:lumMod val="50000"/>
                  </a:schemeClr>
                </a:solidFill>
                <a:latin typeface="Andalus" pitchFamily="18" charset="-78"/>
                <a:cs typeface="Andalus" pitchFamily="18" charset="-78"/>
              </a:rPr>
              <a:t>Step 2: Delete Normal.dot </a:t>
            </a:r>
            <a:r>
              <a:rPr lang="en-US" sz="2000" b="1" dirty="0" smtClean="0">
                <a:solidFill>
                  <a:schemeClr val="bg2">
                    <a:lumMod val="50000"/>
                  </a:schemeClr>
                </a:solidFill>
                <a:latin typeface="Andalus" pitchFamily="18" charset="-78"/>
                <a:cs typeface="Andalus" pitchFamily="18" charset="-78"/>
              </a:rPr>
              <a:t>file-</a:t>
            </a:r>
          </a:p>
          <a:p>
            <a:pPr algn="just"/>
            <a:endParaRPr lang="en-US" sz="2000" dirty="0">
              <a:solidFill>
                <a:schemeClr val="bg2">
                  <a:lumMod val="50000"/>
                </a:schemeClr>
              </a:solidFill>
              <a:latin typeface="Andalus" pitchFamily="18" charset="-78"/>
              <a:cs typeface="Andalus" pitchFamily="18" charset="-78"/>
            </a:endParaRPr>
          </a:p>
          <a:p>
            <a:pPr marL="800100" lvl="1" indent="-342900" algn="just">
              <a:buFont typeface="Arial" pitchFamily="34" charset="0"/>
              <a:buChar char="•"/>
            </a:pPr>
            <a:r>
              <a:rPr lang="en-US" sz="2000" dirty="0">
                <a:solidFill>
                  <a:schemeClr val="bg2">
                    <a:lumMod val="50000"/>
                  </a:schemeClr>
                </a:solidFill>
                <a:latin typeface="Andalus" pitchFamily="18" charset="-78"/>
                <a:cs typeface="Andalus" pitchFamily="18" charset="-78"/>
              </a:rPr>
              <a:t>Navigate to My Computer or This PC.</a:t>
            </a:r>
          </a:p>
          <a:p>
            <a:pPr marL="800100" lvl="1" indent="-342900" algn="just">
              <a:buFont typeface="Arial" pitchFamily="34" charset="0"/>
              <a:buChar char="•"/>
            </a:pPr>
            <a:r>
              <a:rPr lang="en-US" sz="2000" dirty="0">
                <a:solidFill>
                  <a:schemeClr val="bg2">
                    <a:lumMod val="50000"/>
                  </a:schemeClr>
                </a:solidFill>
                <a:latin typeface="Andalus" pitchFamily="18" charset="-78"/>
                <a:cs typeface="Andalus" pitchFamily="18" charset="-78"/>
              </a:rPr>
              <a:t>Tap on the search box at the top of the window and enter Normal.dot and hit the enter key.</a:t>
            </a:r>
          </a:p>
          <a:p>
            <a:pPr marL="800100" lvl="1" indent="-342900" algn="just">
              <a:buFont typeface="Arial" pitchFamily="34" charset="0"/>
              <a:buChar char="•"/>
            </a:pPr>
            <a:r>
              <a:rPr lang="en-US" sz="2000" dirty="0">
                <a:solidFill>
                  <a:schemeClr val="bg2">
                    <a:lumMod val="50000"/>
                  </a:schemeClr>
                </a:solidFill>
                <a:latin typeface="Andalus" pitchFamily="18" charset="-78"/>
                <a:cs typeface="Andalus" pitchFamily="18" charset="-78"/>
              </a:rPr>
              <a:t>Now choose the appropriate file from the search results.</a:t>
            </a:r>
          </a:p>
          <a:p>
            <a:pPr marL="800100" lvl="1" indent="-342900" algn="just">
              <a:buFont typeface="Arial" pitchFamily="34" charset="0"/>
              <a:buChar char="•"/>
            </a:pPr>
            <a:r>
              <a:rPr lang="en-US" sz="2000" dirty="0">
                <a:solidFill>
                  <a:schemeClr val="bg2">
                    <a:lumMod val="50000"/>
                  </a:schemeClr>
                </a:solidFill>
                <a:latin typeface="Andalus" pitchFamily="18" charset="-78"/>
                <a:cs typeface="Andalus" pitchFamily="18" charset="-78"/>
              </a:rPr>
              <a:t>If you have any important file open and suddenly your Word has stopped, you can retrieve your work by pursuing the steps mentioned below.</a:t>
            </a:r>
          </a:p>
          <a:p>
            <a:pPr marL="800100" lvl="1" indent="-342900" algn="just">
              <a:buFont typeface="Arial" pitchFamily="34" charset="0"/>
              <a:buChar char="•"/>
            </a:pPr>
            <a:r>
              <a:rPr lang="en-US" sz="2000" dirty="0">
                <a:solidFill>
                  <a:schemeClr val="bg2">
                    <a:lumMod val="50000"/>
                  </a:schemeClr>
                </a:solidFill>
                <a:latin typeface="Andalus" pitchFamily="18" charset="-78"/>
                <a:cs typeface="Andalus" pitchFamily="18" charset="-78"/>
              </a:rPr>
              <a:t>Download and install the Ease US Data Recovery Wizard to make install the applications easily.</a:t>
            </a:r>
          </a:p>
          <a:p>
            <a:pPr marL="800100" lvl="1" indent="-342900" algn="just">
              <a:buFont typeface="Arial" pitchFamily="34" charset="0"/>
              <a:buChar char="•"/>
            </a:pPr>
            <a:r>
              <a:rPr lang="en-US" sz="2000" dirty="0">
                <a:solidFill>
                  <a:schemeClr val="bg2">
                    <a:lumMod val="50000"/>
                  </a:schemeClr>
                </a:solidFill>
                <a:latin typeface="Andalus" pitchFamily="18" charset="-78"/>
                <a:cs typeface="Andalus" pitchFamily="18" charset="-78"/>
              </a:rPr>
              <a:t>Choose the word file location in the drive.</a:t>
            </a:r>
          </a:p>
          <a:p>
            <a:pPr marL="800100" lvl="1" indent="-342900" algn="just">
              <a:buFont typeface="Arial" pitchFamily="34" charset="0"/>
              <a:buChar char="•"/>
            </a:pPr>
            <a:r>
              <a:rPr lang="en-US" sz="2000" dirty="0">
                <a:solidFill>
                  <a:schemeClr val="bg2">
                    <a:lumMod val="50000"/>
                  </a:schemeClr>
                </a:solidFill>
                <a:latin typeface="Andalus" pitchFamily="18" charset="-78"/>
                <a:cs typeface="Andalus" pitchFamily="18" charset="-78"/>
              </a:rPr>
              <a:t>Right-click on the selected drive and tap on the Scan option.</a:t>
            </a:r>
          </a:p>
          <a:p>
            <a:pPr marL="800100" lvl="1" indent="-342900" algn="just">
              <a:buFont typeface="Arial" pitchFamily="34" charset="0"/>
              <a:buChar char="•"/>
            </a:pPr>
            <a:r>
              <a:rPr lang="en-US" sz="2000" dirty="0">
                <a:solidFill>
                  <a:schemeClr val="bg2">
                    <a:lumMod val="50000"/>
                  </a:schemeClr>
                </a:solidFill>
                <a:latin typeface="Andalus" pitchFamily="18" charset="-78"/>
                <a:cs typeface="Andalus" pitchFamily="18" charset="-78"/>
              </a:rPr>
              <a:t>Scan all your data; the software will start immediately scanning all lost data on the selected drive, and you’ll see more and more data showing up in the scan results.</a:t>
            </a:r>
          </a:p>
          <a:p>
            <a:pPr marL="800100" lvl="1" indent="-342900" algn="just">
              <a:buFont typeface="Arial" pitchFamily="34" charset="0"/>
              <a:buChar char="•"/>
            </a:pPr>
            <a:r>
              <a:rPr lang="en-US" sz="2000" dirty="0">
                <a:solidFill>
                  <a:schemeClr val="bg2">
                    <a:lumMod val="50000"/>
                  </a:schemeClr>
                </a:solidFill>
                <a:latin typeface="Andalus" pitchFamily="18" charset="-78"/>
                <a:cs typeface="Andalus" pitchFamily="18" charset="-78"/>
              </a:rPr>
              <a:t>Choose the word files and recover. Once the file is scanned, use a quick way to choose document from the drop-down list. At last tap on the desired document and tap on the Recover button.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8534400" cy="1323439"/>
          </a:xfrm>
          <a:prstGeom prst="rect">
            <a:avLst/>
          </a:prstGeom>
        </p:spPr>
        <p:txBody>
          <a:bodyPr wrap="square">
            <a:spAutoFit/>
          </a:bodyPr>
          <a:lstStyle/>
          <a:p>
            <a:pPr algn="just"/>
            <a:r>
              <a:rPr lang="en-US" sz="2000" dirty="0">
                <a:solidFill>
                  <a:schemeClr val="accent3"/>
                </a:solidFill>
                <a:latin typeface="Andalus" pitchFamily="18" charset="-78"/>
                <a:cs typeface="Andalus" pitchFamily="18" charset="-78"/>
              </a:rPr>
              <a:t>For more help and support, we have the best technical assistance that is at your service to ensure all-day assistance. You can dial our techie’s number and avail their services on </a:t>
            </a:r>
            <a:r>
              <a:rPr lang="en-US" sz="2000" b="1" dirty="0" smtClean="0">
                <a:solidFill>
                  <a:schemeClr val="bg2">
                    <a:lumMod val="50000"/>
                  </a:schemeClr>
                </a:solidFill>
                <a:latin typeface="Andalus" pitchFamily="18" charset="-78"/>
                <a:cs typeface="Andalus" pitchFamily="18" charset="-78"/>
                <a:hlinkClick r:id="rId2"/>
              </a:rPr>
              <a:t>Microsoft office support</a:t>
            </a:r>
            <a:r>
              <a:rPr lang="en-US" sz="2000" dirty="0">
                <a:solidFill>
                  <a:schemeClr val="accent3"/>
                </a:solidFill>
                <a:latin typeface="Andalus" pitchFamily="18" charset="-78"/>
                <a:cs typeface="Andalus" pitchFamily="18" charset="-78"/>
              </a:rPr>
              <a:t> </a:t>
            </a:r>
            <a:r>
              <a:rPr lang="en-US" sz="2000" b="1" dirty="0">
                <a:solidFill>
                  <a:schemeClr val="accent3"/>
                </a:solidFill>
                <a:latin typeface="Andalus" pitchFamily="18" charset="-78"/>
                <a:cs typeface="Andalus" pitchFamily="18" charset="-78"/>
              </a:rPr>
              <a:t>1800-958-211</a:t>
            </a:r>
            <a:r>
              <a:rPr lang="en-US" sz="2000" dirty="0">
                <a:solidFill>
                  <a:schemeClr val="accent3"/>
                </a:solidFill>
                <a:latin typeface="Andalus" pitchFamily="18" charset="-78"/>
                <a:cs typeface="Andalus" pitchFamily="18" charset="-78"/>
              </a:rPr>
              <a:t> . The team will guide you throughout the process and make you resolve your problem effortlessly.</a:t>
            </a:r>
          </a:p>
        </p:txBody>
      </p:sp>
      <p:pic>
        <p:nvPicPr>
          <p:cNvPr id="4" name="Picture 3" descr="Microsoft.jpg"/>
          <p:cNvPicPr>
            <a:picLocks noChangeAspect="1"/>
          </p:cNvPicPr>
          <p:nvPr/>
        </p:nvPicPr>
        <p:blipFill>
          <a:blip r:embed="rId3"/>
          <a:stretch>
            <a:fillRect/>
          </a:stretch>
        </p:blipFill>
        <p:spPr>
          <a:xfrm>
            <a:off x="209550" y="1924050"/>
            <a:ext cx="8724900" cy="31051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5" name="Rectangle 4"/>
          <p:cNvSpPr/>
          <p:nvPr/>
        </p:nvSpPr>
        <p:spPr>
          <a:xfrm>
            <a:off x="304800" y="5325070"/>
            <a:ext cx="8534400" cy="646331"/>
          </a:xfrm>
          <a:prstGeom prst="rect">
            <a:avLst/>
          </a:prstGeom>
        </p:spPr>
        <p:txBody>
          <a:bodyPr wrap="square">
            <a:spAutoFit/>
          </a:bodyPr>
          <a:lstStyle/>
          <a:p>
            <a:r>
              <a:rPr lang="en-US" dirty="0" smtClean="0">
                <a:solidFill>
                  <a:schemeClr val="accent3"/>
                </a:solidFill>
              </a:rPr>
              <a:t>Source Blog: </a:t>
            </a:r>
            <a:r>
              <a:rPr lang="en-US" dirty="0" smtClean="0">
                <a:solidFill>
                  <a:schemeClr val="accent3"/>
                </a:solidFill>
                <a:hlinkClick r:id="rId4"/>
              </a:rPr>
              <a:t>https://microsoft-australia.blogspot.com/2019/10/get-resolve-microsoft-stop-working-error.html</a:t>
            </a:r>
            <a:endParaRPr lang="en-US" dirty="0">
              <a:solidFill>
                <a:schemeClr val="accent3"/>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TotalTime>
  <Words>497</Words>
  <Application>Microsoft Office PowerPoint</Application>
  <PresentationFormat>On-screen Show (4:3)</PresentationFormat>
  <Paragraphs>24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Concourse</vt:lpstr>
      <vt:lpstr>Slide 1</vt:lpstr>
      <vt:lpstr>Slide 2</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Avnish.sharma</dc:creator>
  <cp:lastModifiedBy>Avnish.sharma</cp:lastModifiedBy>
  <cp:revision>4</cp:revision>
  <dcterms:created xsi:type="dcterms:W3CDTF">2019-10-31T03:51:53Z</dcterms:created>
  <dcterms:modified xsi:type="dcterms:W3CDTF">2019-10-31T04:20:01Z</dcterms:modified>
</cp:coreProperties>
</file>